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84" r:id="rId2"/>
  </p:sldMasterIdLst>
  <p:notesMasterIdLst>
    <p:notesMasterId r:id="rId7"/>
  </p:notesMasterIdLst>
  <p:sldIdLst>
    <p:sldId id="256" r:id="rId3"/>
    <p:sldId id="423" r:id="rId4"/>
    <p:sldId id="354" r:id="rId5"/>
    <p:sldId id="42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8" d="100"/>
          <a:sy n="58" d="100"/>
        </p:scale>
        <p:origin x="363"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FC251-A1A2-4D02-B39A-C64A47F008CC}" type="datetimeFigureOut">
              <a:rPr lang="zh-HK" altLang="en-US" smtClean="0"/>
              <a:t>24/3/2020</a:t>
            </a:fld>
            <a:endParaRPr lang="zh-HK"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F5DF5-0F70-4109-83C6-762D31269F89}" type="slidenum">
              <a:rPr lang="zh-HK" altLang="en-US" smtClean="0"/>
              <a:t>‹#›</a:t>
            </a:fld>
            <a:endParaRPr lang="zh-HK" altLang="en-US"/>
          </a:p>
        </p:txBody>
      </p:sp>
    </p:spTree>
    <p:extLst>
      <p:ext uri="{BB962C8B-B14F-4D97-AF65-F5344CB8AC3E}">
        <p14:creationId xmlns:p14="http://schemas.microsoft.com/office/powerpoint/2010/main" val="127402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286000" y="514350"/>
            <a:ext cx="4572000" cy="2571750"/>
          </a:xfrm>
        </p:spPr>
      </p:sp>
      <p:sp>
        <p:nvSpPr>
          <p:cNvPr id="3" name="備忘稿版面配置區 2"/>
          <p:cNvSpPr>
            <a:spLocks noGrp="1"/>
          </p:cNvSpPr>
          <p:nvPr>
            <p:ph type="body" idx="1"/>
          </p:nvPr>
        </p:nvSpPr>
        <p:spPr/>
        <p:txBody>
          <a:bodyPr/>
          <a:lstStyle/>
          <a:p>
            <a:r>
              <a:rPr lang="zh-TW" altLang="en-US" dirty="0"/>
              <a:t>靈命最大的敵人是忙碌。</a:t>
            </a:r>
            <a:endParaRPr lang="en-US" altLang="zh-TW" dirty="0"/>
          </a:p>
          <a:p>
            <a:r>
              <a:rPr lang="en-US" altLang="zh-TW" dirty="0" err="1"/>
              <a:t>Abid</a:t>
            </a:r>
            <a:r>
              <a:rPr lang="zh-TW" altLang="en-US" dirty="0"/>
              <a:t>：</a:t>
            </a:r>
            <a:r>
              <a:rPr lang="en-US" altLang="zh-TW" dirty="0"/>
              <a:t> The vine is Jesus, while we (believers, disciples) are the branches. The Father, Jesus says, is the vinedresser (v. 1) – that is the gardener who tends the branches. He prunes the fruitful branches so they will bear more fruit (v. 2), to abide in the vine means to be united to Jesus (connection), to rely on Jesus (dependence), and to remain in Jesus (continuance).</a:t>
            </a:r>
            <a:r>
              <a:rPr lang="zh-TW" altLang="en-US" dirty="0"/>
              <a:t>約</a:t>
            </a:r>
            <a:r>
              <a:rPr lang="en-US" altLang="zh-TW" dirty="0"/>
              <a:t>15</a:t>
            </a:r>
            <a:r>
              <a:rPr lang="zh-TW" altLang="en-US" dirty="0"/>
              <a:t>章</a:t>
            </a:r>
            <a:endParaRPr lang="en-US" altLang="zh-TW" dirty="0"/>
          </a:p>
          <a:p>
            <a:r>
              <a:rPr lang="zh-TW" altLang="en-US" dirty="0"/>
              <a:t>上圖將重視生命和重視服侍作出比較。重視生命的領袖，較為隱藏和追求安靜的。因為他趨向更多親近 、 獨處 、 休息 、 尋求呼召，並尋求從神的角度來看事情。重視工作的領袖，重視活動和表現。</a:t>
            </a:r>
            <a:endParaRPr lang="en-US" altLang="zh-TW" dirty="0"/>
          </a:p>
          <a:p>
            <a:r>
              <a:rPr lang="en-US" dirty="0"/>
              <a:t>Restoration, </a:t>
            </a:r>
            <a:r>
              <a:rPr lang="zh-TW" altLang="en-US" dirty="0"/>
              <a:t>指不斷更新、得力，多工作不會</a:t>
            </a:r>
            <a:r>
              <a:rPr lang="en-US" altLang="zh-TW" dirty="0"/>
              <a:t>burn out</a:t>
            </a:r>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9CCB81-436D-4AAA-B6E1-8784B2D7DA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869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286000" y="514350"/>
            <a:ext cx="4572000" cy="2571750"/>
          </a:xfrm>
        </p:spPr>
      </p:sp>
      <p:sp>
        <p:nvSpPr>
          <p:cNvPr id="3" name="備忘稿版面配置區 2"/>
          <p:cNvSpPr>
            <a:spLocks noGrp="1"/>
          </p:cNvSpPr>
          <p:nvPr>
            <p:ph type="body" idx="1"/>
          </p:nvPr>
        </p:nvSpPr>
        <p:spPr/>
        <p:txBody>
          <a:bodyPr/>
          <a:lstStyle/>
          <a:p>
            <a:r>
              <a:rPr lang="zh-TW" altLang="en-US" dirty="0"/>
              <a:t>靈命最大的敵人是忙碌。</a:t>
            </a:r>
            <a:endParaRPr lang="en-US" altLang="zh-TW" dirty="0"/>
          </a:p>
          <a:p>
            <a:r>
              <a:rPr lang="en-US" altLang="zh-TW" dirty="0" err="1"/>
              <a:t>Abid</a:t>
            </a:r>
            <a:r>
              <a:rPr lang="zh-TW" altLang="en-US" dirty="0"/>
              <a:t>：</a:t>
            </a:r>
            <a:r>
              <a:rPr lang="en-US" altLang="zh-TW" dirty="0"/>
              <a:t> The vine is Jesus, while we (believers, disciples) are the branches. The Father, Jesus says, is the vinedresser (v. 1) – that is the gardener who tends the branches. He prunes the fruitful branches so they will bear more fruit (v. 2), to abide in the vine means to be united to Jesus (connection), to rely on Jesus (dependence), and to remain in Jesus (continuance).</a:t>
            </a:r>
            <a:r>
              <a:rPr lang="zh-TW" altLang="en-US" dirty="0"/>
              <a:t>約</a:t>
            </a:r>
            <a:r>
              <a:rPr lang="en-US" altLang="zh-TW" dirty="0"/>
              <a:t>15</a:t>
            </a:r>
            <a:r>
              <a:rPr lang="zh-TW" altLang="en-US" dirty="0"/>
              <a:t>章</a:t>
            </a:r>
            <a:endParaRPr lang="en-US" altLang="zh-TW" dirty="0"/>
          </a:p>
          <a:p>
            <a:r>
              <a:rPr lang="zh-TW" altLang="en-US" dirty="0"/>
              <a:t>上圖將重視生命和重視服侍作出比較。重視生命的領袖，較為隱藏和追求安靜的。因為他趨向更多親近 、 獨處 、 休息 、 尋求呼召，並尋求從神的角度來看事情。重視工作的領袖，重視活動和表現。</a:t>
            </a:r>
            <a:endParaRPr lang="en-US" altLang="zh-TW" dirty="0"/>
          </a:p>
          <a:p>
            <a:r>
              <a:rPr lang="en-US" dirty="0"/>
              <a:t>Restoration, </a:t>
            </a:r>
            <a:r>
              <a:rPr lang="zh-TW" altLang="en-US" dirty="0"/>
              <a:t>指不斷更新、得力，多工作不會</a:t>
            </a:r>
            <a:r>
              <a:rPr lang="en-US" altLang="zh-TW" dirty="0"/>
              <a:t>burn out</a:t>
            </a:r>
            <a:endParaRPr lang="en-US" dirty="0"/>
          </a:p>
        </p:txBody>
      </p:sp>
      <p:sp>
        <p:nvSpPr>
          <p:cNvPr id="4" name="投影片編號版面配置區 3"/>
          <p:cNvSpPr>
            <a:spLocks noGrp="1"/>
          </p:cNvSpPr>
          <p:nvPr>
            <p:ph type="sldNum" sz="quarter" idx="10"/>
          </p:nvPr>
        </p:nvSpPr>
        <p:spPr/>
        <p:txBody>
          <a:bodyPr/>
          <a:lstStyle/>
          <a:p>
            <a:fld id="{EB9CCB81-436D-4AAA-B6E1-8784B2D7DAD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1901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286000" y="514350"/>
            <a:ext cx="4572000" cy="2571750"/>
          </a:xfrm>
        </p:spPr>
      </p:sp>
      <p:sp>
        <p:nvSpPr>
          <p:cNvPr id="3" name="備忘稿版面配置區 2"/>
          <p:cNvSpPr>
            <a:spLocks noGrp="1"/>
          </p:cNvSpPr>
          <p:nvPr>
            <p:ph type="body" idx="1"/>
          </p:nvPr>
        </p:nvSpPr>
        <p:spPr/>
        <p:txBody>
          <a:bodyPr/>
          <a:lstStyle/>
          <a:p>
            <a:r>
              <a:rPr lang="zh-TW" altLang="en-US" dirty="0"/>
              <a:t>靈命最大的敵人是忙碌。</a:t>
            </a:r>
            <a:endParaRPr lang="en-US" altLang="zh-TW" dirty="0"/>
          </a:p>
          <a:p>
            <a:r>
              <a:rPr lang="en-US" altLang="zh-TW" dirty="0" err="1"/>
              <a:t>Abid</a:t>
            </a:r>
            <a:r>
              <a:rPr lang="zh-TW" altLang="en-US" dirty="0"/>
              <a:t>：</a:t>
            </a:r>
            <a:r>
              <a:rPr lang="en-US" altLang="zh-TW" dirty="0"/>
              <a:t> The vine is Jesus, while we (believers, disciples) are the branches. The Father, Jesus says, is the vinedresser (v. 1) – that is the gardener who tends the branches. He prunes the fruitful branches so they will bear more fruit (v. 2), to abide in the vine means to be united to Jesus (connection), to rely on Jesus (dependence), and to remain in Jesus (continuance).</a:t>
            </a:r>
            <a:r>
              <a:rPr lang="zh-TW" altLang="en-US" dirty="0"/>
              <a:t>約</a:t>
            </a:r>
            <a:r>
              <a:rPr lang="en-US" altLang="zh-TW" dirty="0"/>
              <a:t>15</a:t>
            </a:r>
            <a:r>
              <a:rPr lang="zh-TW" altLang="en-US" dirty="0"/>
              <a:t>章</a:t>
            </a:r>
            <a:endParaRPr lang="en-US" altLang="zh-TW" dirty="0"/>
          </a:p>
          <a:p>
            <a:r>
              <a:rPr lang="zh-TW" altLang="en-US" dirty="0"/>
              <a:t>上圖將重視生命和重視服侍作出比較。重視生命的領袖，較為隱藏和追求安靜的。因為他趨向更多親近 、 獨處 、 休息 、 尋求呼召，並尋求從神的角度來看事情。重視工作的領袖，重視活動和表現。</a:t>
            </a:r>
            <a:endParaRPr lang="en-US" altLang="zh-TW" dirty="0"/>
          </a:p>
          <a:p>
            <a:r>
              <a:rPr lang="en-US" dirty="0"/>
              <a:t>Restoration, </a:t>
            </a:r>
            <a:r>
              <a:rPr lang="zh-TW" altLang="en-US" dirty="0"/>
              <a:t>指不斷更新、得力，多工作不會</a:t>
            </a:r>
            <a:r>
              <a:rPr lang="en-US" altLang="zh-TW" dirty="0"/>
              <a:t>burn out</a:t>
            </a:r>
            <a:endParaRPr lang="en-US" dirty="0"/>
          </a:p>
        </p:txBody>
      </p:sp>
      <p:sp>
        <p:nvSpPr>
          <p:cNvPr id="4" name="投影片編號版面配置區 3"/>
          <p:cNvSpPr>
            <a:spLocks noGrp="1"/>
          </p:cNvSpPr>
          <p:nvPr>
            <p:ph type="sldNum" sz="quarter" idx="10"/>
          </p:nvPr>
        </p:nvSpPr>
        <p:spPr/>
        <p:txBody>
          <a:bodyPr/>
          <a:lstStyle/>
          <a:p>
            <a:fld id="{EB9CCB81-436D-4AAA-B6E1-8784B2D7DAD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248046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21F19ECA-66C4-44E0-BECD-7596B32AFEC3}"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86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6806D8E-0FA6-4F6D-B86A-4F48DB199744}"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6026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8284668-1F1F-43A6-8BB4-520B87157A91}"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4527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F01051C-988F-46C1-9656-0868E029138A}" type="datetime1">
              <a:rPr lang="en-US" altLang="zh-HK" smtClean="0"/>
              <a:t>3/24/2020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0223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C0EE724-9D29-4C87-8421-5A15DE3C93F1}"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51622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4AD293B-FCBC-471D-BFDA-879D61CA60FF}" type="datetime1">
              <a:rPr lang="en-US" altLang="zh-HK" smtClean="0"/>
              <a:t>3/24/2020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7491592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6828744B-E941-461E-944C-D361DBA9A671}" type="datetime1">
              <a:rPr lang="en-US" altLang="zh-HK"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95366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F9DFDA6-2070-4387-88BC-4D4DA4410276}" type="datetime1">
              <a:rPr lang="en-US" altLang="zh-HK" smtClean="0"/>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13710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C195AD88-6F6C-4583-BDB4-58483928B774}" type="datetime1">
              <a:rPr lang="en-US" altLang="zh-HK" smtClean="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6215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D42AD-AB14-450A-B48A-F746CE1EBDA8}" type="datetime1">
              <a:rPr lang="en-US" altLang="zh-HK" smtClean="0"/>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42532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522F212-73C2-48EF-B32C-60DC84A17314}" type="datetime1">
              <a:rPr lang="en-US" altLang="zh-HK" smtClean="0"/>
              <a:t>3/24/2020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050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868B142-30E6-4603-A451-A60886561B5E}"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41958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7561EF0-504D-45DC-A314-548B2902A89B}" type="datetime1">
              <a:rPr lang="en-US" altLang="zh-HK" smtClean="0"/>
              <a:t>3/24/2020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81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0F250AD-5E78-44AB-86A7-C3CC71F9AF4C}"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79904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71457AD-4DA4-47A7-A62C-FE13A143361F}"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25067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6A541531-751C-4BBF-943D-BF41FDA8AC93}" type="datetime1">
              <a:rPr lang="en-US" altLang="zh-HK"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01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D2E6CAF-EDFE-4415-9DA5-35E3CA1364E3}" type="datetime1">
              <a:rPr lang="en-US" altLang="zh-HK"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744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6EAE10DF-9D84-4D67-A8C8-D315E5F52978}" type="datetime1">
              <a:rPr lang="en-US" altLang="zh-HK" smtClean="0"/>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95892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1AC1996-DD80-46E6-9B2C-7FB0D10987B3}" type="datetime1">
              <a:rPr lang="en-US" altLang="zh-HK" smtClean="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6293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A2BD9A-0AC5-4651-8260-5B11988A3BDA}" type="datetime1">
              <a:rPr lang="en-US" altLang="zh-HK" smtClean="0"/>
              <a:t>3/24/2020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6572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E59C3F-3B21-4A65-AE8F-12A84819727A}" type="datetime1">
              <a:rPr lang="en-US" altLang="zh-HK" smtClean="0"/>
              <a:t>3/24/2020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108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3537013-1159-485B-8DF5-3F75B713B059}" type="datetime1">
              <a:rPr lang="en-US" altLang="zh-HK"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1634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066A93-2B49-4276-BF74-4F317B4BCF1E}" type="datetime1">
              <a:rPr lang="en-US" altLang="zh-HK" smtClean="0"/>
              <a:t>3/24/2020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322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0F24A27-20D3-4AC8-94F5-0783076622A4}" type="datetime1">
              <a:rPr lang="en-US" altLang="zh-HK" smtClean="0"/>
              <a:t>3/24/2020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6153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9">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1"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標題 1">
            <a:extLst>
              <a:ext uri="{FF2B5EF4-FFF2-40B4-BE49-F238E27FC236}">
                <a16:creationId xmlns:a16="http://schemas.microsoft.com/office/drawing/2014/main" id="{D74B82B9-EDFE-4F80-886E-B91C1FDBD91B}"/>
              </a:ext>
            </a:extLst>
          </p:cNvPr>
          <p:cNvSpPr>
            <a:spLocks noGrp="1"/>
          </p:cNvSpPr>
          <p:nvPr>
            <p:ph type="ctrTitle"/>
          </p:nvPr>
        </p:nvSpPr>
        <p:spPr>
          <a:xfrm>
            <a:off x="1478521" y="1480930"/>
            <a:ext cx="5751537" cy="3848521"/>
          </a:xfrm>
        </p:spPr>
        <p:txBody>
          <a:bodyPr anchor="ctr">
            <a:normAutofit/>
          </a:bodyPr>
          <a:lstStyle/>
          <a:p>
            <a:pPr algn="r"/>
            <a:r>
              <a:rPr lang="zh-TW" altLang="en-US" sz="6000" dirty="0"/>
              <a:t>生命與工作導向的自我反思</a:t>
            </a:r>
            <a:br>
              <a:rPr lang="en-US" altLang="zh-TW" sz="6000" dirty="0"/>
            </a:br>
            <a:r>
              <a:rPr lang="zh-TW" altLang="en-US" sz="6000" dirty="0"/>
              <a:t> </a:t>
            </a:r>
            <a:endParaRPr lang="zh-HK" altLang="en-US" sz="6000" dirty="0"/>
          </a:p>
        </p:txBody>
      </p:sp>
      <p:sp>
        <p:nvSpPr>
          <p:cNvPr id="3" name="副標題 2">
            <a:extLst>
              <a:ext uri="{FF2B5EF4-FFF2-40B4-BE49-F238E27FC236}">
                <a16:creationId xmlns:a16="http://schemas.microsoft.com/office/drawing/2014/main" id="{08AD0151-3350-4764-A8F2-985422769028}"/>
              </a:ext>
            </a:extLst>
          </p:cNvPr>
          <p:cNvSpPr>
            <a:spLocks noGrp="1"/>
          </p:cNvSpPr>
          <p:nvPr>
            <p:ph type="subTitle" idx="1"/>
          </p:nvPr>
        </p:nvSpPr>
        <p:spPr>
          <a:xfrm>
            <a:off x="8119870" y="1480929"/>
            <a:ext cx="2593610" cy="3848522"/>
          </a:xfrm>
        </p:spPr>
        <p:txBody>
          <a:bodyPr anchor="ctr">
            <a:normAutofit/>
          </a:bodyPr>
          <a:lstStyle/>
          <a:p>
            <a:pPr algn="l">
              <a:spcAft>
                <a:spcPts val="600"/>
              </a:spcAft>
            </a:pPr>
            <a:r>
              <a:rPr lang="zh-TW" altLang="en-US">
                <a:solidFill>
                  <a:schemeClr val="tx1"/>
                </a:solidFill>
              </a:rPr>
              <a:t>以賽亞書</a:t>
            </a:r>
            <a:r>
              <a:rPr lang="en-US" altLang="zh-TW">
                <a:solidFill>
                  <a:schemeClr val="tx1"/>
                </a:solidFill>
              </a:rPr>
              <a:t>30:15</a:t>
            </a:r>
            <a:r>
              <a:rPr lang="zh-TW" altLang="en-US">
                <a:solidFill>
                  <a:schemeClr val="tx1"/>
                </a:solidFill>
              </a:rPr>
              <a:t>「主耶和華以色列的聖者曾如此說：你們得救在乎歸回安息，你們得力在乎平靜安穩，你們竟自不肯。」</a:t>
            </a:r>
          </a:p>
          <a:p>
            <a:pPr algn="l">
              <a:spcAft>
                <a:spcPts val="600"/>
              </a:spcAft>
            </a:pPr>
            <a:endParaRPr lang="zh-HK" altLang="en-US" dirty="0">
              <a:solidFill>
                <a:schemeClr val="tx1"/>
              </a:solidFill>
            </a:endParaRPr>
          </a:p>
        </p:txBody>
      </p:sp>
      <p:cxnSp>
        <p:nvCxnSpPr>
          <p:cNvPr id="22" name="Straight Connector 13">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3" name="投影片編號版面配置區 12">
            <a:extLst>
              <a:ext uri="{FF2B5EF4-FFF2-40B4-BE49-F238E27FC236}">
                <a16:creationId xmlns:a16="http://schemas.microsoft.com/office/drawing/2014/main" id="{4ABE361D-38A8-49ED-97A0-ADD6EFC99764}"/>
              </a:ext>
            </a:extLst>
          </p:cNvPr>
          <p:cNvSpPr>
            <a:spLocks noGrp="1"/>
          </p:cNvSpPr>
          <p:nvPr>
            <p:ph type="sldNum" sz="quarter" idx="12"/>
          </p:nvPr>
        </p:nvSpPr>
        <p:spPr/>
        <p:txBody>
          <a:bodyPr/>
          <a:lstStyle/>
          <a:p>
            <a:fld id="{69E57DC2-970A-4B3E-BB1C-7A09969E49DF}" type="slidenum">
              <a:rPr lang="en-US" smtClean="0"/>
              <a:pPr/>
              <a:t>1</a:t>
            </a:fld>
            <a:endParaRPr lang="en-US" dirty="0"/>
          </a:p>
        </p:txBody>
      </p:sp>
      <p:sp>
        <p:nvSpPr>
          <p:cNvPr id="18" name="日期版面配置區 17">
            <a:extLst>
              <a:ext uri="{FF2B5EF4-FFF2-40B4-BE49-F238E27FC236}">
                <a16:creationId xmlns:a16="http://schemas.microsoft.com/office/drawing/2014/main" id="{3F9A09CA-5284-4F28-B04F-6F41599BB61A}"/>
              </a:ext>
            </a:extLst>
          </p:cNvPr>
          <p:cNvSpPr>
            <a:spLocks noGrp="1"/>
          </p:cNvSpPr>
          <p:nvPr>
            <p:ph type="dt" sz="half" idx="10"/>
          </p:nvPr>
        </p:nvSpPr>
        <p:spPr/>
        <p:txBody>
          <a:bodyPr/>
          <a:lstStyle/>
          <a:p>
            <a:fld id="{09ACA474-217A-47B3-AEC3-55B0DFFD8A2F}" type="datetime1">
              <a:rPr lang="en-US" altLang="zh-HK" smtClean="0"/>
              <a:t>3/24/2020</a:t>
            </a:fld>
            <a:endParaRPr lang="en-US" dirty="0"/>
          </a:p>
        </p:txBody>
      </p:sp>
      <p:sp>
        <p:nvSpPr>
          <p:cNvPr id="23" name="頁尾版面配置區 22">
            <a:extLst>
              <a:ext uri="{FF2B5EF4-FFF2-40B4-BE49-F238E27FC236}">
                <a16:creationId xmlns:a16="http://schemas.microsoft.com/office/drawing/2014/main" id="{670C6667-3A07-4C67-BC3E-1073B88CE5B0}"/>
              </a:ext>
            </a:extLst>
          </p:cNvPr>
          <p:cNvSpPr>
            <a:spLocks noGrp="1"/>
          </p:cNvSpPr>
          <p:nvPr>
            <p:ph type="ftr" sz="quarter" idx="11"/>
          </p:nvPr>
        </p:nvSpPr>
        <p:spPr/>
        <p:txBody>
          <a:bodyPr/>
          <a:lstStyle/>
          <a:p>
            <a:r>
              <a:rPr lang="en-US" sz="1600" b="1" dirty="0"/>
              <a:t>Leadersbedoing.net</a:t>
            </a:r>
          </a:p>
        </p:txBody>
      </p:sp>
    </p:spTree>
    <p:extLst>
      <p:ext uri="{BB962C8B-B14F-4D97-AF65-F5344CB8AC3E}">
        <p14:creationId xmlns:p14="http://schemas.microsoft.com/office/powerpoint/2010/main" val="389070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346301769"/>
              </p:ext>
            </p:extLst>
          </p:nvPr>
        </p:nvGraphicFramePr>
        <p:xfrm>
          <a:off x="812800" y="1442302"/>
          <a:ext cx="10471928" cy="4642933"/>
        </p:xfrm>
        <a:graphic>
          <a:graphicData uri="http://schemas.openxmlformats.org/drawingml/2006/table">
            <a:tbl>
              <a:tblPr firstRow="1" firstCol="1" bandRow="1"/>
              <a:tblGrid>
                <a:gridCol w="5342820">
                  <a:extLst>
                    <a:ext uri="{9D8B030D-6E8A-4147-A177-3AD203B41FA5}">
                      <a16:colId xmlns:a16="http://schemas.microsoft.com/office/drawing/2014/main" val="20000"/>
                    </a:ext>
                  </a:extLst>
                </a:gridCol>
                <a:gridCol w="5129108">
                  <a:extLst>
                    <a:ext uri="{9D8B030D-6E8A-4147-A177-3AD203B41FA5}">
                      <a16:colId xmlns:a16="http://schemas.microsoft.com/office/drawing/2014/main" val="20001"/>
                    </a:ext>
                  </a:extLst>
                </a:gridCol>
              </a:tblGrid>
              <a:tr h="316588">
                <a:tc>
                  <a:txBody>
                    <a:bodyPr/>
                    <a:lstStyle/>
                    <a:p>
                      <a:pPr marL="0" marR="0" algn="ctr">
                        <a:spcBef>
                          <a:spcPts val="600"/>
                        </a:spcBef>
                        <a:spcAft>
                          <a:spcPts val="0"/>
                        </a:spcAft>
                      </a:pPr>
                      <a:r>
                        <a:rPr lang="zh-TW" sz="2000" b="1">
                          <a:effectLst/>
                          <a:latin typeface="Calibri"/>
                          <a:ea typeface="PMingLiU"/>
                          <a:cs typeface="Times New Roman"/>
                        </a:rPr>
                        <a:t>工作</a:t>
                      </a:r>
                      <a:r>
                        <a:rPr lang="en-US" sz="2000" b="1">
                          <a:effectLst/>
                          <a:latin typeface="Calibri"/>
                          <a:ea typeface="PMingLiU"/>
                          <a:cs typeface="Times New Roman"/>
                        </a:rPr>
                        <a:t>Doing </a:t>
                      </a:r>
                      <a:r>
                        <a:rPr lang="en-US" sz="2000" b="0">
                          <a:effectLst/>
                          <a:latin typeface="Calibri"/>
                          <a:ea typeface="PMingLiU"/>
                          <a:cs typeface="Times New Roman"/>
                        </a:rPr>
                        <a:t>#11</a:t>
                      </a:r>
                      <a:endParaRPr lang="en-US" sz="2000" b="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0"/>
                        </a:spcAft>
                      </a:pPr>
                      <a:r>
                        <a:rPr lang="zh-TW" sz="2000" b="1">
                          <a:effectLst/>
                          <a:latin typeface="Calibri"/>
                          <a:ea typeface="PMingLiU"/>
                          <a:cs typeface="Times New Roman"/>
                        </a:rPr>
                        <a:t>生命</a:t>
                      </a:r>
                      <a:r>
                        <a:rPr lang="en-US" sz="2000" b="1">
                          <a:effectLst/>
                          <a:latin typeface="Calibri"/>
                          <a:ea typeface="PMingLiU"/>
                          <a:cs typeface="Times New Roman"/>
                        </a:rPr>
                        <a:t>Being </a:t>
                      </a:r>
                      <a:r>
                        <a:rPr lang="en-US" sz="2000" b="0">
                          <a:effectLst/>
                          <a:latin typeface="Calibri"/>
                          <a:ea typeface="PMingLiU"/>
                          <a:cs typeface="Times New Roman"/>
                        </a:rPr>
                        <a:t>#11</a:t>
                      </a:r>
                      <a:endParaRPr lang="en-US" sz="2000" b="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5007">
                <a:tc>
                  <a:txBody>
                    <a:bodyPr/>
                    <a:lstStyle/>
                    <a:p>
                      <a:pPr marL="0" marR="0" algn="just">
                        <a:spcBef>
                          <a:spcPts val="600"/>
                        </a:spcBef>
                        <a:spcAft>
                          <a:spcPts val="0"/>
                        </a:spcAft>
                      </a:pPr>
                      <a:r>
                        <a:rPr lang="zh-TW" sz="2000">
                          <a:effectLst/>
                          <a:latin typeface="Calibri"/>
                          <a:ea typeface="PMingLiU"/>
                          <a:cs typeface="Times New Roman"/>
                        </a:rPr>
                        <a:t>屬世的活動</a:t>
                      </a:r>
                      <a:r>
                        <a:rPr lang="en-US" sz="2000">
                          <a:effectLst/>
                          <a:latin typeface="Calibri"/>
                          <a:ea typeface="PMingLiU"/>
                          <a:cs typeface="Times New Roman"/>
                        </a:rPr>
                        <a:t> Activity in the World</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與神親密  </a:t>
                      </a:r>
                      <a:r>
                        <a:rPr lang="en-US" sz="2000">
                          <a:effectLst/>
                          <a:latin typeface="Calibri"/>
                          <a:ea typeface="PMingLiU"/>
                          <a:cs typeface="Times New Roman"/>
                        </a:rPr>
                        <a:t>Intimacy with Christ	</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1358">
                <a:tc>
                  <a:txBody>
                    <a:bodyPr/>
                    <a:lstStyle/>
                    <a:p>
                      <a:pPr marL="0" marR="0" algn="just">
                        <a:spcBef>
                          <a:spcPts val="600"/>
                        </a:spcBef>
                        <a:spcAft>
                          <a:spcPts val="0"/>
                        </a:spcAft>
                      </a:pPr>
                      <a:r>
                        <a:rPr lang="zh-TW" sz="2000">
                          <a:effectLst/>
                          <a:latin typeface="Calibri"/>
                          <a:ea typeface="PMingLiU"/>
                          <a:cs typeface="Times New Roman"/>
                        </a:rPr>
                        <a:t>約會 </a:t>
                      </a:r>
                      <a:r>
                        <a:rPr lang="en-US" sz="2000">
                          <a:effectLst/>
                          <a:latin typeface="Calibri"/>
                          <a:ea typeface="PMingLiU"/>
                          <a:cs typeface="Times New Roman"/>
                        </a:rPr>
                        <a:t>Engagement</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獨處</a:t>
                      </a:r>
                      <a:r>
                        <a:rPr lang="en-US" altLang="zh-TW" sz="2000" baseline="0">
                          <a:effectLst/>
                          <a:latin typeface="Calibri"/>
                          <a:ea typeface="PMingLiU"/>
                          <a:cs typeface="Times New Roman"/>
                        </a:rPr>
                        <a:t> </a:t>
                      </a:r>
                      <a:r>
                        <a:rPr lang="en-US" sz="2000">
                          <a:effectLst/>
                          <a:latin typeface="Calibri"/>
                          <a:ea typeface="PMingLiU"/>
                          <a:cs typeface="Times New Roman"/>
                        </a:rPr>
                        <a:t>Solitude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1358">
                <a:tc>
                  <a:txBody>
                    <a:bodyPr/>
                    <a:lstStyle/>
                    <a:p>
                      <a:pPr marL="0" marR="0" algn="just">
                        <a:spcBef>
                          <a:spcPts val="600"/>
                        </a:spcBef>
                        <a:spcAft>
                          <a:spcPts val="0"/>
                        </a:spcAft>
                      </a:pPr>
                      <a:r>
                        <a:rPr lang="zh-TW" sz="2000">
                          <a:effectLst/>
                          <a:latin typeface="Calibri"/>
                          <a:ea typeface="PMingLiU"/>
                          <a:cs typeface="Times New Roman"/>
                        </a:rPr>
                        <a:t>服侍</a:t>
                      </a:r>
                      <a:r>
                        <a:rPr lang="en-US" sz="2000">
                          <a:effectLst/>
                          <a:latin typeface="Calibri"/>
                          <a:ea typeface="PMingLiU"/>
                          <a:cs typeface="Times New Roman"/>
                        </a:rPr>
                        <a:t> Serving</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持續的</a:t>
                      </a:r>
                      <a:r>
                        <a:rPr lang="en-US" sz="2000">
                          <a:effectLst/>
                          <a:latin typeface="Calibri"/>
                          <a:ea typeface="PMingLiU"/>
                          <a:cs typeface="Times New Roman"/>
                        </a:rPr>
                        <a:t> Abiding</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1358">
                <a:tc>
                  <a:txBody>
                    <a:bodyPr/>
                    <a:lstStyle/>
                    <a:p>
                      <a:pPr marL="0" marR="0" algn="just">
                        <a:spcBef>
                          <a:spcPts val="600"/>
                        </a:spcBef>
                        <a:spcAft>
                          <a:spcPts val="0"/>
                        </a:spcAft>
                      </a:pPr>
                      <a:r>
                        <a:rPr lang="zh-TW" sz="2000">
                          <a:effectLst/>
                          <a:latin typeface="Calibri"/>
                          <a:ea typeface="PMingLiU"/>
                          <a:cs typeface="Times New Roman"/>
                        </a:rPr>
                        <a:t>外在的</a:t>
                      </a:r>
                      <a:r>
                        <a:rPr lang="en-US" sz="2000">
                          <a:effectLst/>
                          <a:latin typeface="Calibri"/>
                          <a:ea typeface="PMingLiU"/>
                          <a:cs typeface="Times New Roman"/>
                        </a:rPr>
                        <a:t> Exterior</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內在的</a:t>
                      </a:r>
                      <a:r>
                        <a:rPr lang="en-US" altLang="zh-TW" sz="2000">
                          <a:effectLst/>
                          <a:latin typeface="Calibri"/>
                          <a:ea typeface="PMingLiU"/>
                          <a:cs typeface="Times New Roman"/>
                        </a:rPr>
                        <a:t> </a:t>
                      </a:r>
                      <a:r>
                        <a:rPr lang="en-US" sz="2000">
                          <a:effectLst/>
                          <a:latin typeface="Calibri"/>
                          <a:ea typeface="PMingLiU"/>
                          <a:cs typeface="Times New Roman"/>
                        </a:rPr>
                        <a:t>Interior</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1358">
                <a:tc>
                  <a:txBody>
                    <a:bodyPr/>
                    <a:lstStyle/>
                    <a:p>
                      <a:pPr marL="0" marR="0" algn="just">
                        <a:spcBef>
                          <a:spcPts val="600"/>
                        </a:spcBef>
                        <a:spcAft>
                          <a:spcPts val="0"/>
                        </a:spcAft>
                      </a:pPr>
                      <a:r>
                        <a:rPr lang="zh-TW" sz="2000">
                          <a:effectLst/>
                          <a:latin typeface="Calibri"/>
                          <a:ea typeface="PMingLiU"/>
                          <a:cs typeface="Times New Roman"/>
                        </a:rPr>
                        <a:t>支配欲的呼召</a:t>
                      </a:r>
                      <a:r>
                        <a:rPr lang="en-US" altLang="zh-TW" sz="2000">
                          <a:effectLst/>
                          <a:latin typeface="Calibri"/>
                          <a:ea typeface="PMingLiU"/>
                          <a:cs typeface="Times New Roman"/>
                        </a:rPr>
                        <a:t> </a:t>
                      </a:r>
                      <a:r>
                        <a:rPr lang="en-US" sz="2000">
                          <a:effectLst/>
                          <a:latin typeface="Calibri"/>
                          <a:ea typeface="PMingLiU"/>
                          <a:cs typeface="Times New Roman"/>
                        </a:rPr>
                        <a:t>Dominion Calling</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關系上的呼召</a:t>
                      </a:r>
                      <a:r>
                        <a:rPr lang="en-US" altLang="zh-TW" sz="2000">
                          <a:effectLst/>
                          <a:latin typeface="Calibri"/>
                          <a:ea typeface="PMingLiU"/>
                          <a:cs typeface="Times New Roman"/>
                        </a:rPr>
                        <a:t> </a:t>
                      </a:r>
                      <a:r>
                        <a:rPr lang="en-US" sz="2000">
                          <a:effectLst/>
                          <a:latin typeface="Calibri"/>
                          <a:ea typeface="PMingLiU"/>
                          <a:cs typeface="Times New Roman"/>
                        </a:rPr>
                        <a:t>Relational calling</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1358">
                <a:tc>
                  <a:txBody>
                    <a:bodyPr/>
                    <a:lstStyle/>
                    <a:p>
                      <a:pPr marL="0" marR="0" algn="just">
                        <a:spcBef>
                          <a:spcPts val="600"/>
                        </a:spcBef>
                        <a:spcAft>
                          <a:spcPts val="0"/>
                        </a:spcAft>
                      </a:pPr>
                      <a:r>
                        <a:rPr lang="zh-TW" sz="2000">
                          <a:effectLst/>
                          <a:latin typeface="Calibri"/>
                          <a:ea typeface="PMingLiU"/>
                          <a:cs typeface="Times New Roman"/>
                        </a:rPr>
                        <a:t>個性</a:t>
                      </a:r>
                      <a:r>
                        <a:rPr lang="en-US" sz="2000">
                          <a:effectLst/>
                          <a:latin typeface="Calibri"/>
                          <a:ea typeface="PMingLiU"/>
                          <a:cs typeface="Times New Roman"/>
                        </a:rPr>
                        <a:t> Character</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呼召</a:t>
                      </a:r>
                      <a:r>
                        <a:rPr lang="en-US" altLang="zh-TW" sz="2000">
                          <a:effectLst/>
                          <a:latin typeface="Calibri"/>
                          <a:ea typeface="PMingLiU"/>
                          <a:cs typeface="Times New Roman"/>
                        </a:rPr>
                        <a:t> </a:t>
                      </a:r>
                      <a:r>
                        <a:rPr lang="en-US" sz="2000">
                          <a:effectLst/>
                          <a:latin typeface="Calibri"/>
                          <a:ea typeface="PMingLiU"/>
                          <a:cs typeface="Times New Roman"/>
                        </a:rPr>
                        <a:t>Calling </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1358">
                <a:tc>
                  <a:txBody>
                    <a:bodyPr/>
                    <a:lstStyle/>
                    <a:p>
                      <a:pPr marL="0" marR="0" algn="just">
                        <a:spcBef>
                          <a:spcPts val="600"/>
                        </a:spcBef>
                        <a:spcAft>
                          <a:spcPts val="0"/>
                        </a:spcAft>
                      </a:pPr>
                      <a:r>
                        <a:rPr lang="zh-TW" sz="2000">
                          <a:effectLst/>
                          <a:latin typeface="Calibri"/>
                          <a:ea typeface="PMingLiU"/>
                          <a:cs typeface="Times New Roman"/>
                        </a:rPr>
                        <a:t>看得見</a:t>
                      </a:r>
                      <a:r>
                        <a:rPr lang="en-US" sz="2000">
                          <a:effectLst/>
                          <a:latin typeface="Calibri"/>
                          <a:ea typeface="PMingLiU"/>
                          <a:cs typeface="Times New Roman"/>
                        </a:rPr>
                        <a:t> Visible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隱藏</a:t>
                      </a:r>
                      <a:r>
                        <a:rPr lang="en-US" sz="2000">
                          <a:effectLst/>
                          <a:latin typeface="Calibri"/>
                          <a:ea typeface="PMingLiU"/>
                          <a:cs typeface="Times New Roman"/>
                        </a:rPr>
                        <a:t> Invisible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1358">
                <a:tc>
                  <a:txBody>
                    <a:bodyPr/>
                    <a:lstStyle/>
                    <a:p>
                      <a:pPr marL="0" marR="0" algn="just">
                        <a:spcBef>
                          <a:spcPts val="600"/>
                        </a:spcBef>
                        <a:spcAft>
                          <a:spcPts val="0"/>
                        </a:spcAft>
                      </a:pPr>
                      <a:r>
                        <a:rPr lang="zh-TW" sz="2000">
                          <a:effectLst/>
                          <a:latin typeface="Calibri"/>
                          <a:ea typeface="PMingLiU"/>
                          <a:cs typeface="Times New Roman"/>
                        </a:rPr>
                        <a:t>表現出的生命</a:t>
                      </a:r>
                      <a:r>
                        <a:rPr lang="en-US" sz="2000">
                          <a:effectLst/>
                          <a:latin typeface="Calibri"/>
                          <a:ea typeface="PMingLiU"/>
                          <a:cs typeface="Times New Roman"/>
                        </a:rPr>
                        <a:t> Reflected Life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真實一致的生命</a:t>
                      </a:r>
                      <a:r>
                        <a:rPr lang="en-US" altLang="zh-TW" sz="2000">
                          <a:effectLst/>
                          <a:latin typeface="Calibri"/>
                          <a:ea typeface="PMingLiU"/>
                          <a:cs typeface="Times New Roman"/>
                        </a:rPr>
                        <a:t> </a:t>
                      </a:r>
                      <a:r>
                        <a:rPr lang="en-US" sz="2000">
                          <a:effectLst/>
                          <a:latin typeface="Calibri"/>
                          <a:ea typeface="PMingLiU"/>
                          <a:cs typeface="Times New Roman"/>
                        </a:rPr>
                        <a:t>Real Life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849116">
                <a:tc>
                  <a:txBody>
                    <a:bodyPr/>
                    <a:lstStyle/>
                    <a:p>
                      <a:pPr marL="0" marR="0" algn="just">
                        <a:spcBef>
                          <a:spcPts val="600"/>
                        </a:spcBef>
                        <a:spcAft>
                          <a:spcPts val="0"/>
                        </a:spcAft>
                      </a:pPr>
                      <a:r>
                        <a:rPr lang="zh-TW" sz="2000">
                          <a:effectLst/>
                          <a:latin typeface="Calibri"/>
                          <a:ea typeface="PMingLiU"/>
                          <a:cs typeface="Times New Roman"/>
                        </a:rPr>
                        <a:t>應用屬靈能力</a:t>
                      </a:r>
                      <a:endParaRPr lang="en-US" sz="2000">
                        <a:effectLst/>
                        <a:latin typeface="Calibri"/>
                        <a:ea typeface="PMingLiU"/>
                        <a:cs typeface="Times New Roman"/>
                      </a:endParaRPr>
                    </a:p>
                    <a:p>
                      <a:pPr marL="0" marR="0" algn="just">
                        <a:spcBef>
                          <a:spcPts val="600"/>
                        </a:spcBef>
                        <a:spcAft>
                          <a:spcPts val="0"/>
                        </a:spcAft>
                      </a:pPr>
                      <a:r>
                        <a:rPr lang="en-US" sz="2000">
                          <a:effectLst/>
                          <a:latin typeface="Calibri"/>
                          <a:ea typeface="PMingLiU"/>
                          <a:cs typeface="Times New Roman"/>
                        </a:rPr>
                        <a:t>Application of Spiritual Energy</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屬靈能力的恢</a:t>
                      </a:r>
                      <a:r>
                        <a:rPr lang="zh-TW" altLang="en-US" sz="2000">
                          <a:effectLst/>
                          <a:latin typeface="Calibri"/>
                          <a:ea typeface="PMingLiU"/>
                          <a:cs typeface="Times New Roman"/>
                        </a:rPr>
                        <a:t>復</a:t>
                      </a:r>
                      <a:endParaRPr lang="en-US" altLang="zh-TW" sz="2000">
                        <a:effectLst/>
                        <a:latin typeface="Calibri"/>
                        <a:ea typeface="PMingLiU"/>
                        <a:cs typeface="Times New Roman"/>
                      </a:endParaRPr>
                    </a:p>
                    <a:p>
                      <a:pPr marL="0" marR="0" algn="just">
                        <a:spcBef>
                          <a:spcPts val="600"/>
                        </a:spcBef>
                        <a:spcAft>
                          <a:spcPts val="0"/>
                        </a:spcAft>
                      </a:pPr>
                      <a:r>
                        <a:rPr lang="en-US" sz="2000">
                          <a:effectLst/>
                          <a:latin typeface="Calibri"/>
                          <a:ea typeface="PMingLiU"/>
                          <a:cs typeface="Times New Roman"/>
                        </a:rPr>
                        <a:t>Restoration of Spiritual Energy</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1358">
                <a:tc>
                  <a:txBody>
                    <a:bodyPr/>
                    <a:lstStyle/>
                    <a:p>
                      <a:pPr marL="0" marR="0" algn="just">
                        <a:spcBef>
                          <a:spcPts val="600"/>
                        </a:spcBef>
                        <a:spcAft>
                          <a:spcPts val="0"/>
                        </a:spcAft>
                      </a:pPr>
                      <a:r>
                        <a:rPr lang="zh-TW" sz="2000">
                          <a:effectLst/>
                          <a:latin typeface="Calibri"/>
                          <a:ea typeface="PMingLiU"/>
                          <a:cs typeface="Times New Roman"/>
                        </a:rPr>
                        <a:t>應用</a:t>
                      </a:r>
                      <a:r>
                        <a:rPr lang="en-US" sz="2000">
                          <a:effectLst/>
                          <a:latin typeface="Calibri"/>
                          <a:ea typeface="PMingLiU"/>
                          <a:cs typeface="Times New Roman"/>
                        </a:rPr>
                        <a:t> Practice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角度</a:t>
                      </a:r>
                      <a:r>
                        <a:rPr lang="en-US" sz="2000">
                          <a:effectLst/>
                          <a:latin typeface="Calibri"/>
                          <a:ea typeface="PMingLiU"/>
                          <a:cs typeface="Times New Roman"/>
                        </a:rPr>
                        <a:t> Perspective</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1358">
                <a:tc>
                  <a:txBody>
                    <a:bodyPr/>
                    <a:lstStyle/>
                    <a:p>
                      <a:pPr marL="0" marR="0" algn="just">
                        <a:spcBef>
                          <a:spcPts val="600"/>
                        </a:spcBef>
                        <a:spcAft>
                          <a:spcPts val="0"/>
                        </a:spcAft>
                      </a:pPr>
                      <a:r>
                        <a:rPr lang="zh-TW" sz="2000">
                          <a:effectLst/>
                          <a:latin typeface="Calibri"/>
                          <a:ea typeface="PMingLiU"/>
                          <a:cs typeface="Times New Roman"/>
                        </a:rPr>
                        <a:t>工作</a:t>
                      </a:r>
                      <a:r>
                        <a:rPr lang="en-US" sz="2000">
                          <a:effectLst/>
                          <a:latin typeface="Calibri"/>
                          <a:ea typeface="PMingLiU"/>
                          <a:cs typeface="Times New Roman"/>
                        </a:rPr>
                        <a:t> Work</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zh-TW" sz="2000">
                          <a:effectLst/>
                          <a:latin typeface="Calibri"/>
                          <a:ea typeface="PMingLiU"/>
                          <a:cs typeface="Times New Roman"/>
                        </a:rPr>
                        <a:t>休息</a:t>
                      </a:r>
                      <a:r>
                        <a:rPr lang="en-US" sz="2000">
                          <a:effectLst/>
                          <a:latin typeface="Calibri"/>
                          <a:ea typeface="PMingLiU"/>
                          <a:cs typeface="Times New Roman"/>
                        </a:rPr>
                        <a:t> Rest</a:t>
                      </a:r>
                      <a:endParaRPr lang="en-US" sz="2000" dirty="0">
                        <a:effectLst/>
                        <a:latin typeface="Calibri"/>
                        <a:ea typeface="PMingLiU"/>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5" name="Rectangle 1"/>
          <p:cNvSpPr>
            <a:spLocks noChangeArrowheads="1"/>
          </p:cNvSpPr>
          <p:nvPr/>
        </p:nvSpPr>
        <p:spPr bwMode="auto">
          <a:xfrm>
            <a:off x="812800" y="399173"/>
            <a:ext cx="10668000" cy="923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spAutoFit/>
          </a:bodyPr>
          <a:lstStyle/>
          <a:p>
            <a:pPr lvl="0" algn="ctr" defTabSz="1219170" fontAlgn="base">
              <a:spcBef>
                <a:spcPct val="0"/>
              </a:spcBef>
              <a:spcAft>
                <a:spcPct val="0"/>
              </a:spcAft>
              <a:defRPr/>
            </a:pPr>
            <a:r>
              <a:rPr kumimoji="0" lang="zh-TW" altLang="en-US" sz="3200" b="1"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Times New Roman" pitchFamily="18" charset="0"/>
              </a:rPr>
              <a:t>生命與工作導向的分別 </a:t>
            </a:r>
            <a:endParaRPr kumimoji="0" lang="en-US" altLang="zh-TW" sz="3200" b="1"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Times New Roman" pitchFamily="18" charset="0"/>
            </a:endParaRPr>
          </a:p>
          <a:p>
            <a:pPr lvl="0" algn="ctr" defTabSz="1219170" fontAlgn="base">
              <a:spcBef>
                <a:spcPct val="0"/>
              </a:spcBef>
              <a:spcAft>
                <a:spcPct val="0"/>
              </a:spcAft>
              <a:defRPr/>
            </a:pPr>
            <a:r>
              <a:rPr kumimoji="0" lang="en-US" altLang="zh-TW" sz="2000" b="1"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Times New Roman" pitchFamily="18" charset="0"/>
              </a:rPr>
              <a:t>Source</a:t>
            </a:r>
            <a:r>
              <a:rPr lang="en-US" altLang="zh-TW" sz="2000" b="1" dirty="0">
                <a:solidFill>
                  <a:prstClr val="black"/>
                </a:solidFill>
                <a:cs typeface="Times New Roman" pitchFamily="18" charset="0"/>
              </a:rPr>
              <a:t>:</a:t>
            </a:r>
            <a:r>
              <a:rPr lang="zh-TW" altLang="en-US" sz="2000" b="1" dirty="0">
                <a:solidFill>
                  <a:prstClr val="black"/>
                </a:solidFill>
                <a:cs typeface="Times New Roman" pitchFamily="18" charset="0"/>
              </a:rPr>
              <a:t>“</a:t>
            </a:r>
            <a:r>
              <a:rPr lang="en-US" altLang="zh-TW" sz="2000" b="1" dirty="0">
                <a:solidFill>
                  <a:prstClr val="black"/>
                </a:solidFill>
                <a:cs typeface="Times New Roman" pitchFamily="18" charset="0"/>
              </a:rPr>
              <a:t>Process Spirituality: Being Versus Doing” https://bible.org/book/export/html/2780</a:t>
            </a:r>
            <a:endParaRPr kumimoji="0" lang="zh-TW" altLang="en-US" sz="3200" b="0" i="0" u="none" strike="noStrike" kern="1200" cap="none" spc="0" normalizeH="0" baseline="0" noProof="0" dirty="0">
              <a:ln>
                <a:noFill/>
              </a:ln>
              <a:solidFill>
                <a:prstClr val="black"/>
              </a:solidFill>
              <a:effectLst/>
              <a:uLnTx/>
              <a:uFillTx/>
              <a:latin typeface="Arial" pitchFamily="34" charset="0"/>
              <a:ea typeface="新細明體" panose="02020500000000000000" pitchFamily="18" charset="-120"/>
              <a:cs typeface="Arial" pitchFamily="34" charset="0"/>
            </a:endParaRPr>
          </a:p>
        </p:txBody>
      </p:sp>
      <p:sp>
        <p:nvSpPr>
          <p:cNvPr id="8" name="文字方塊 7">
            <a:extLst>
              <a:ext uri="{FF2B5EF4-FFF2-40B4-BE49-F238E27FC236}">
                <a16:creationId xmlns:a16="http://schemas.microsoft.com/office/drawing/2014/main" id="{3C07FABA-C0F9-44E1-942D-5A943001AB4D}"/>
              </a:ext>
            </a:extLst>
          </p:cNvPr>
          <p:cNvSpPr txBox="1"/>
          <p:nvPr/>
        </p:nvSpPr>
        <p:spPr>
          <a:xfrm>
            <a:off x="1274190" y="5600432"/>
            <a:ext cx="5778631" cy="400110"/>
          </a:xfrm>
          <a:prstGeom prst="rect">
            <a:avLst/>
          </a:prstGeom>
          <a:noFill/>
        </p:spPr>
        <p:txBody>
          <a:bodyPr wrap="square" rtlCol="0">
            <a:spAutoFit/>
          </a:bodyPr>
          <a:lstStyle/>
          <a:p>
            <a:r>
              <a:rPr lang="en-US" altLang="zh-HK" sz="2000" dirty="0">
                <a:solidFill>
                  <a:prstClr val="black"/>
                </a:solidFill>
                <a:latin typeface="Franklin Gothic Book" panose="020B0503020102020204"/>
                <a:ea typeface="微軟正黑體" panose="020B0604030504040204" pitchFamily="34" charset="-120"/>
              </a:rPr>
              <a:t>Leadersbedoing.net</a:t>
            </a:r>
            <a:endParaRPr lang="zh-HK" altLang="en-US" sz="2000" dirty="0">
              <a:solidFill>
                <a:prstClr val="black"/>
              </a:solidFill>
              <a:latin typeface="Franklin Gothic Book" panose="020B0503020102020204"/>
              <a:ea typeface="微軟正黑體" panose="020B0604030504040204" pitchFamily="34" charset="-120"/>
            </a:endParaRPr>
          </a:p>
        </p:txBody>
      </p:sp>
      <p:sp>
        <p:nvSpPr>
          <p:cNvPr id="10" name="日期版面配置區 9">
            <a:extLst>
              <a:ext uri="{FF2B5EF4-FFF2-40B4-BE49-F238E27FC236}">
                <a16:creationId xmlns:a16="http://schemas.microsoft.com/office/drawing/2014/main" id="{6985586D-6269-4F1D-8D75-AADDE1481A1A}"/>
              </a:ext>
            </a:extLst>
          </p:cNvPr>
          <p:cNvSpPr>
            <a:spLocks noGrp="1"/>
          </p:cNvSpPr>
          <p:nvPr>
            <p:ph type="dt" sz="half" idx="10"/>
          </p:nvPr>
        </p:nvSpPr>
        <p:spPr/>
        <p:txBody>
          <a:bodyPr/>
          <a:lstStyle/>
          <a:p>
            <a:fld id="{392A0D6C-86B0-4928-9A99-1FC8DBEF97B8}" type="datetime1">
              <a:rPr lang="en-US" altLang="zh-HK" smtClean="0"/>
              <a:t>3/24/2020</a:t>
            </a:fld>
            <a:endParaRPr lang="en-US" dirty="0"/>
          </a:p>
        </p:txBody>
      </p:sp>
      <p:sp>
        <p:nvSpPr>
          <p:cNvPr id="11" name="頁尾版面配置區 10">
            <a:extLst>
              <a:ext uri="{FF2B5EF4-FFF2-40B4-BE49-F238E27FC236}">
                <a16:creationId xmlns:a16="http://schemas.microsoft.com/office/drawing/2014/main" id="{A759EB6A-F84C-46B3-8F23-E87A861D524C}"/>
              </a:ext>
            </a:extLst>
          </p:cNvPr>
          <p:cNvSpPr>
            <a:spLocks noGrp="1"/>
          </p:cNvSpPr>
          <p:nvPr>
            <p:ph type="ftr" sz="quarter" idx="11"/>
          </p:nvPr>
        </p:nvSpPr>
        <p:spPr/>
        <p:txBody>
          <a:bodyPr/>
          <a:lstStyle/>
          <a:p>
            <a:r>
              <a:rPr lang="en-US" dirty="0">
                <a:latin typeface="+mj-ea"/>
                <a:ea typeface="+mj-ea"/>
              </a:rPr>
              <a:t>Leadersbedoing.net</a:t>
            </a:r>
          </a:p>
          <a:p>
            <a:endParaRPr lang="en-US" dirty="0">
              <a:latin typeface="+mj-ea"/>
              <a:ea typeface="+mj-ea"/>
            </a:endParaRPr>
          </a:p>
        </p:txBody>
      </p:sp>
      <p:sp>
        <p:nvSpPr>
          <p:cNvPr id="12" name="投影片編號版面配置區 11">
            <a:extLst>
              <a:ext uri="{FF2B5EF4-FFF2-40B4-BE49-F238E27FC236}">
                <a16:creationId xmlns:a16="http://schemas.microsoft.com/office/drawing/2014/main" id="{C5D64250-E4B0-4A3D-ABF6-F82D4B4B1084}"/>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234543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945931" y="1303284"/>
          <a:ext cx="4477407" cy="4963614"/>
        </p:xfrm>
        <a:graphic>
          <a:graphicData uri="http://schemas.openxmlformats.org/drawingml/2006/table">
            <a:tbl>
              <a:tblPr firstRow="1" firstCol="1" bandRow="1"/>
              <a:tblGrid>
                <a:gridCol w="4477407">
                  <a:extLst>
                    <a:ext uri="{9D8B030D-6E8A-4147-A177-3AD203B41FA5}">
                      <a16:colId xmlns:a16="http://schemas.microsoft.com/office/drawing/2014/main" val="20001"/>
                    </a:ext>
                  </a:extLst>
                </a:gridCol>
              </a:tblGrid>
              <a:tr h="329574">
                <a:tc>
                  <a:txBody>
                    <a:bodyPr/>
                    <a:lstStyle/>
                    <a:p>
                      <a:pPr marL="0" marR="0" algn="ctr">
                        <a:spcBef>
                          <a:spcPts val="600"/>
                        </a:spcBef>
                        <a:spcAft>
                          <a:spcPts val="0"/>
                        </a:spcAft>
                      </a:pPr>
                      <a:r>
                        <a:rPr lang="zh-TW" sz="2000" b="1" dirty="0">
                          <a:effectLst/>
                          <a:latin typeface="Calibri"/>
                          <a:ea typeface="PMingLiU"/>
                          <a:cs typeface="Times New Roman"/>
                        </a:rPr>
                        <a:t>工作</a:t>
                      </a:r>
                      <a:r>
                        <a:rPr lang="en-US" sz="2000" b="1" dirty="0">
                          <a:effectLst/>
                          <a:latin typeface="Calibri"/>
                          <a:ea typeface="PMingLiU"/>
                          <a:cs typeface="Times New Roman"/>
                        </a:rPr>
                        <a:t>Doing </a:t>
                      </a:r>
                      <a:r>
                        <a:rPr lang="en-US" sz="2000" b="0" dirty="0">
                          <a:effectLst/>
                          <a:latin typeface="Calibri"/>
                          <a:ea typeface="PMingLiU"/>
                          <a:cs typeface="Times New Roman"/>
                        </a:rPr>
                        <a:t>#11</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8165">
                <a:tc>
                  <a:txBody>
                    <a:bodyPr/>
                    <a:lstStyle/>
                    <a:p>
                      <a:pPr marL="0" marR="0" algn="just">
                        <a:spcBef>
                          <a:spcPts val="600"/>
                        </a:spcBef>
                        <a:spcAft>
                          <a:spcPts val="0"/>
                        </a:spcAft>
                      </a:pPr>
                      <a:r>
                        <a:rPr lang="en-US" altLang="zh-TW" sz="2000" dirty="0">
                          <a:effectLst/>
                          <a:latin typeface="Calibri"/>
                          <a:ea typeface="PMingLiU"/>
                          <a:cs typeface="Times New Roman"/>
                        </a:rPr>
                        <a:t>1. </a:t>
                      </a:r>
                      <a:r>
                        <a:rPr lang="zh-TW" sz="2000" dirty="0">
                          <a:effectLst/>
                          <a:latin typeface="Calibri"/>
                          <a:ea typeface="PMingLiU"/>
                          <a:cs typeface="Times New Roman"/>
                        </a:rPr>
                        <a:t>屬世的活動</a:t>
                      </a:r>
                      <a:r>
                        <a:rPr lang="en-US" sz="2000" dirty="0">
                          <a:effectLst/>
                          <a:latin typeface="Calibri"/>
                          <a:ea typeface="PMingLiU"/>
                          <a:cs typeface="Times New Roman"/>
                        </a:rPr>
                        <a:t> Activity in the World</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2. </a:t>
                      </a:r>
                      <a:r>
                        <a:rPr lang="zh-TW" sz="2000" dirty="0">
                          <a:effectLst/>
                          <a:latin typeface="Calibri"/>
                          <a:ea typeface="PMingLiU"/>
                          <a:cs typeface="Times New Roman"/>
                        </a:rPr>
                        <a:t>約會 </a:t>
                      </a:r>
                      <a:r>
                        <a:rPr lang="en-US" sz="2000" dirty="0">
                          <a:effectLst/>
                          <a:latin typeface="Calibri"/>
                          <a:ea typeface="PMingLiU"/>
                          <a:cs typeface="Times New Roman"/>
                        </a:rPr>
                        <a:t>Engagement</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3. </a:t>
                      </a:r>
                      <a:r>
                        <a:rPr lang="zh-TW" sz="2000" dirty="0">
                          <a:effectLst/>
                          <a:latin typeface="Calibri"/>
                          <a:ea typeface="PMingLiU"/>
                          <a:cs typeface="Times New Roman"/>
                        </a:rPr>
                        <a:t>服侍</a:t>
                      </a:r>
                      <a:r>
                        <a:rPr lang="en-US" sz="2000" dirty="0">
                          <a:effectLst/>
                          <a:latin typeface="Calibri"/>
                          <a:ea typeface="PMingLiU"/>
                          <a:cs typeface="Times New Roman"/>
                        </a:rPr>
                        <a:t> Serving</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4. </a:t>
                      </a:r>
                      <a:r>
                        <a:rPr lang="zh-TW" sz="2000" dirty="0">
                          <a:effectLst/>
                          <a:latin typeface="Calibri"/>
                          <a:ea typeface="PMingLiU"/>
                          <a:cs typeface="Times New Roman"/>
                        </a:rPr>
                        <a:t>外在的</a:t>
                      </a:r>
                      <a:r>
                        <a:rPr lang="en-US" sz="2000" dirty="0">
                          <a:effectLst/>
                          <a:latin typeface="Calibri"/>
                          <a:ea typeface="PMingLiU"/>
                          <a:cs typeface="Times New Roman"/>
                        </a:rPr>
                        <a:t> Exterior</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5. </a:t>
                      </a:r>
                      <a:r>
                        <a:rPr lang="zh-TW" sz="2000" dirty="0">
                          <a:effectLst/>
                          <a:latin typeface="Calibri"/>
                          <a:ea typeface="PMingLiU"/>
                          <a:cs typeface="Times New Roman"/>
                        </a:rPr>
                        <a:t>支配欲的呼召</a:t>
                      </a:r>
                      <a:r>
                        <a:rPr lang="en-US" altLang="zh-TW" sz="2000" dirty="0">
                          <a:effectLst/>
                          <a:latin typeface="Calibri"/>
                          <a:ea typeface="PMingLiU"/>
                          <a:cs typeface="Times New Roman"/>
                        </a:rPr>
                        <a:t> </a:t>
                      </a:r>
                      <a:r>
                        <a:rPr lang="en-US" sz="2000" dirty="0">
                          <a:effectLst/>
                          <a:latin typeface="Calibri"/>
                          <a:ea typeface="PMingLiU"/>
                          <a:cs typeface="Times New Roman"/>
                        </a:rPr>
                        <a:t>Dominion Calling</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6. </a:t>
                      </a:r>
                      <a:r>
                        <a:rPr lang="zh-TW" sz="2000" dirty="0">
                          <a:effectLst/>
                          <a:latin typeface="Calibri"/>
                          <a:ea typeface="PMingLiU"/>
                          <a:cs typeface="Times New Roman"/>
                        </a:rPr>
                        <a:t>個性</a:t>
                      </a:r>
                      <a:r>
                        <a:rPr lang="en-US" sz="2000" dirty="0">
                          <a:effectLst/>
                          <a:latin typeface="Calibri"/>
                          <a:ea typeface="PMingLiU"/>
                          <a:cs typeface="Times New Roman"/>
                        </a:rPr>
                        <a:t> Character</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7. </a:t>
                      </a:r>
                      <a:r>
                        <a:rPr lang="zh-TW" sz="2000" dirty="0">
                          <a:effectLst/>
                          <a:latin typeface="Calibri"/>
                          <a:ea typeface="PMingLiU"/>
                          <a:cs typeface="Times New Roman"/>
                        </a:rPr>
                        <a:t>看得見</a:t>
                      </a:r>
                      <a:r>
                        <a:rPr lang="en-US" sz="2000" dirty="0">
                          <a:effectLst/>
                          <a:latin typeface="Calibri"/>
                          <a:ea typeface="PMingLiU"/>
                          <a:cs typeface="Times New Roman"/>
                        </a:rPr>
                        <a:t> Visible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8. </a:t>
                      </a:r>
                      <a:r>
                        <a:rPr lang="zh-TW" sz="2000" dirty="0">
                          <a:effectLst/>
                          <a:latin typeface="Calibri"/>
                          <a:ea typeface="PMingLiU"/>
                          <a:cs typeface="Times New Roman"/>
                        </a:rPr>
                        <a:t>表現出的生命</a:t>
                      </a:r>
                      <a:r>
                        <a:rPr lang="en-US" sz="2000" dirty="0">
                          <a:effectLst/>
                          <a:latin typeface="Calibri"/>
                          <a:ea typeface="PMingLiU"/>
                          <a:cs typeface="Times New Roman"/>
                        </a:rPr>
                        <a:t> Reflected Life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883945">
                <a:tc>
                  <a:txBody>
                    <a:bodyPr/>
                    <a:lstStyle/>
                    <a:p>
                      <a:pPr marL="0" marR="0" algn="just">
                        <a:spcBef>
                          <a:spcPts val="600"/>
                        </a:spcBef>
                        <a:spcAft>
                          <a:spcPts val="0"/>
                        </a:spcAft>
                      </a:pPr>
                      <a:r>
                        <a:rPr lang="en-US" altLang="zh-TW" sz="2000" dirty="0">
                          <a:effectLst/>
                          <a:latin typeface="Calibri"/>
                          <a:ea typeface="PMingLiU"/>
                          <a:cs typeface="Times New Roman"/>
                        </a:rPr>
                        <a:t>9. </a:t>
                      </a:r>
                      <a:r>
                        <a:rPr lang="zh-TW" sz="2000" dirty="0">
                          <a:effectLst/>
                          <a:latin typeface="Calibri"/>
                          <a:ea typeface="PMingLiU"/>
                          <a:cs typeface="Times New Roman"/>
                        </a:rPr>
                        <a:t>應用屬靈能力</a:t>
                      </a:r>
                      <a:endParaRPr lang="en-US" sz="2000" dirty="0">
                        <a:effectLst/>
                        <a:latin typeface="Calibri"/>
                        <a:ea typeface="PMingLiU"/>
                        <a:cs typeface="Times New Roman"/>
                      </a:endParaRPr>
                    </a:p>
                    <a:p>
                      <a:pPr marL="0" marR="0" algn="just">
                        <a:spcBef>
                          <a:spcPts val="600"/>
                        </a:spcBef>
                        <a:spcAft>
                          <a:spcPts val="0"/>
                        </a:spcAft>
                      </a:pPr>
                      <a:r>
                        <a:rPr lang="en-US" sz="2000" dirty="0">
                          <a:effectLst/>
                          <a:latin typeface="Calibri"/>
                          <a:ea typeface="PMingLiU"/>
                          <a:cs typeface="Times New Roman"/>
                        </a:rPr>
                        <a:t>Application of Spiritual Energy</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10. </a:t>
                      </a:r>
                      <a:r>
                        <a:rPr lang="zh-TW" sz="2000" dirty="0">
                          <a:effectLst/>
                          <a:latin typeface="Calibri"/>
                          <a:ea typeface="PMingLiU"/>
                          <a:cs typeface="Times New Roman"/>
                        </a:rPr>
                        <a:t>應用</a:t>
                      </a:r>
                      <a:r>
                        <a:rPr lang="en-US" sz="2000" dirty="0">
                          <a:effectLst/>
                          <a:latin typeface="Calibri"/>
                          <a:ea typeface="PMingLiU"/>
                          <a:cs typeface="Times New Roman"/>
                        </a:rPr>
                        <a:t> Practice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5770">
                <a:tc>
                  <a:txBody>
                    <a:bodyPr/>
                    <a:lstStyle/>
                    <a:p>
                      <a:pPr marL="0" marR="0" algn="just">
                        <a:spcBef>
                          <a:spcPts val="600"/>
                        </a:spcBef>
                        <a:spcAft>
                          <a:spcPts val="0"/>
                        </a:spcAft>
                      </a:pPr>
                      <a:r>
                        <a:rPr lang="en-US" altLang="zh-TW" sz="2000" dirty="0">
                          <a:effectLst/>
                          <a:latin typeface="Calibri"/>
                          <a:ea typeface="PMingLiU"/>
                          <a:cs typeface="Times New Roman"/>
                        </a:rPr>
                        <a:t>11. </a:t>
                      </a:r>
                      <a:r>
                        <a:rPr lang="zh-TW" sz="2000" dirty="0">
                          <a:effectLst/>
                          <a:latin typeface="Calibri"/>
                          <a:ea typeface="PMingLiU"/>
                          <a:cs typeface="Times New Roman"/>
                        </a:rPr>
                        <a:t>工作</a:t>
                      </a:r>
                      <a:r>
                        <a:rPr lang="en-US" sz="2000" dirty="0">
                          <a:effectLst/>
                          <a:latin typeface="Calibri"/>
                          <a:ea typeface="PMingLiU"/>
                          <a:cs typeface="Times New Roman"/>
                        </a:rPr>
                        <a:t> Work</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2" name="日期版面配置區 1"/>
          <p:cNvSpPr>
            <a:spLocks noGrp="1"/>
          </p:cNvSpPr>
          <p:nvPr>
            <p:ph type="dt" sz="half" idx="10"/>
          </p:nvPr>
        </p:nvSpPr>
        <p:spPr/>
        <p:txBody>
          <a:bodyPr/>
          <a:lstStyle/>
          <a:p>
            <a:fld id="{AA408024-2104-4422-A2CB-F201D7283233}" type="datetime1">
              <a:rPr lang="en-US" altLang="zh-HK" smtClean="0">
                <a:solidFill>
                  <a:prstClr val="black">
                    <a:tint val="75000"/>
                  </a:prstClr>
                </a:solidFill>
              </a:rPr>
              <a:t>3/24/2020</a:t>
            </a:fld>
            <a:endParaRPr lang="en-US">
              <a:solidFill>
                <a:prstClr val="black">
                  <a:tint val="75000"/>
                </a:prstClr>
              </a:solidFill>
            </a:endParaRPr>
          </a:p>
        </p:txBody>
      </p:sp>
      <p:sp>
        <p:nvSpPr>
          <p:cNvPr id="3" name="投影片編號版面配置區 2"/>
          <p:cNvSpPr>
            <a:spLocks noGrp="1"/>
          </p:cNvSpPr>
          <p:nvPr>
            <p:ph type="sldNum" sz="quarter" idx="12"/>
          </p:nvPr>
        </p:nvSpPr>
        <p:spPr/>
        <p:txBody>
          <a:bodyPr/>
          <a:lstStyle/>
          <a:p>
            <a:fld id="{B82CCC60-E8CD-4174-8B1A-7DF615B22EEF}" type="slidenum">
              <a:rPr lang="en-US" smtClean="0">
                <a:solidFill>
                  <a:prstClr val="black">
                    <a:tint val="75000"/>
                  </a:prstClr>
                </a:solidFill>
              </a:rPr>
              <a:pPr/>
              <a:t>3</a:t>
            </a:fld>
            <a:endParaRPr lang="en-US">
              <a:solidFill>
                <a:prstClr val="black">
                  <a:tint val="75000"/>
                </a:prstClr>
              </a:solidFill>
            </a:endParaRPr>
          </a:p>
        </p:txBody>
      </p:sp>
      <p:sp>
        <p:nvSpPr>
          <p:cNvPr id="5" name="Rectangle 1"/>
          <p:cNvSpPr>
            <a:spLocks noChangeArrowheads="1"/>
          </p:cNvSpPr>
          <p:nvPr/>
        </p:nvSpPr>
        <p:spPr bwMode="auto">
          <a:xfrm>
            <a:off x="838200" y="490759"/>
            <a:ext cx="10668000" cy="615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spAutoFit/>
          </a:bodyPr>
          <a:lstStyle/>
          <a:p>
            <a:pPr defTabSz="1219170" fontAlgn="base">
              <a:spcBef>
                <a:spcPct val="0"/>
              </a:spcBef>
              <a:spcAft>
                <a:spcPct val="0"/>
              </a:spcAft>
            </a:pPr>
            <a:r>
              <a:rPr lang="zh-TW" altLang="en-US" sz="3200" b="1" dirty="0">
                <a:solidFill>
                  <a:prstClr val="black"/>
                </a:solidFill>
                <a:cs typeface="Times New Roman" pitchFamily="18" charset="0"/>
              </a:rPr>
              <a:t>生命與工作導向的分別   </a:t>
            </a:r>
            <a:r>
              <a:rPr lang="fr-FR" altLang="zh-TW" b="1" dirty="0">
                <a:solidFill>
                  <a:prstClr val="black"/>
                </a:solidFill>
                <a:cs typeface="Times New Roman" pitchFamily="18" charset="0"/>
              </a:rPr>
              <a:t>Source: https://bible.org/book/export/html/2780</a:t>
            </a:r>
            <a:endParaRPr lang="zh-TW" altLang="en-US" sz="3200" dirty="0">
              <a:solidFill>
                <a:prstClr val="black"/>
              </a:solidFill>
              <a:latin typeface="Arial" pitchFamily="34" charset="0"/>
              <a:cs typeface="Arial" pitchFamily="34" charset="0"/>
            </a:endParaRPr>
          </a:p>
        </p:txBody>
      </p:sp>
      <p:sp>
        <p:nvSpPr>
          <p:cNvPr id="7" name="文字方塊 6"/>
          <p:cNvSpPr txBox="1"/>
          <p:nvPr/>
        </p:nvSpPr>
        <p:spPr>
          <a:xfrm>
            <a:off x="5538952" y="1229711"/>
            <a:ext cx="5814848" cy="5078313"/>
          </a:xfrm>
          <a:prstGeom prst="rect">
            <a:avLst/>
          </a:prstGeom>
          <a:noFill/>
          <a:ln>
            <a:solidFill>
              <a:schemeClr val="tx1"/>
            </a:solidFill>
          </a:ln>
        </p:spPr>
        <p:txBody>
          <a:bodyPr wrap="square" rtlCol="0">
            <a:spAutoFit/>
          </a:bodyPr>
          <a:lstStyle/>
          <a:p>
            <a:r>
              <a:rPr lang="zh-TW" altLang="en-US" b="1" dirty="0"/>
              <a:t>請選出像你的項目，描述一下</a:t>
            </a:r>
            <a:r>
              <a:rPr lang="zh-TW" altLang="en-US" dirty="0"/>
              <a:t>：</a:t>
            </a:r>
            <a:endParaRPr lang="en-US" altLang="zh-TW"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en-US" altLang="zh-HK" dirty="0"/>
          </a:p>
          <a:p>
            <a:endParaRPr lang="zh-HK" altLang="en-US" dirty="0"/>
          </a:p>
        </p:txBody>
      </p:sp>
      <p:sp>
        <p:nvSpPr>
          <p:cNvPr id="6" name="頁尾版面配置區 5">
            <a:extLst>
              <a:ext uri="{FF2B5EF4-FFF2-40B4-BE49-F238E27FC236}">
                <a16:creationId xmlns:a16="http://schemas.microsoft.com/office/drawing/2014/main" id="{5BC9BC16-9050-4965-8F3F-FA65A2A8DA82}"/>
              </a:ext>
            </a:extLst>
          </p:cNvPr>
          <p:cNvSpPr>
            <a:spLocks noGrp="1"/>
          </p:cNvSpPr>
          <p:nvPr>
            <p:ph type="ftr" sz="quarter" idx="11"/>
          </p:nvPr>
        </p:nvSpPr>
        <p:spPr/>
        <p:txBody>
          <a:bodyPr/>
          <a:lstStyle/>
          <a:p>
            <a:r>
              <a:rPr lang="en-US" dirty="0"/>
              <a:t>Leadersbedoing.net</a:t>
            </a:r>
          </a:p>
          <a:p>
            <a:endParaRPr lang="en-US" dirty="0"/>
          </a:p>
        </p:txBody>
      </p:sp>
    </p:spTree>
    <p:extLst>
      <p:ext uri="{BB962C8B-B14F-4D97-AF65-F5344CB8AC3E}">
        <p14:creationId xmlns:p14="http://schemas.microsoft.com/office/powerpoint/2010/main" val="298621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94177803"/>
              </p:ext>
            </p:extLst>
          </p:nvPr>
        </p:nvGraphicFramePr>
        <p:xfrm>
          <a:off x="966951" y="1219202"/>
          <a:ext cx="4572001" cy="5017340"/>
        </p:xfrm>
        <a:graphic>
          <a:graphicData uri="http://schemas.openxmlformats.org/drawingml/2006/table">
            <a:tbl>
              <a:tblPr firstRow="1" firstCol="1" bandRow="1"/>
              <a:tblGrid>
                <a:gridCol w="4572001">
                  <a:extLst>
                    <a:ext uri="{9D8B030D-6E8A-4147-A177-3AD203B41FA5}">
                      <a16:colId xmlns:a16="http://schemas.microsoft.com/office/drawing/2014/main" val="20000"/>
                    </a:ext>
                  </a:extLst>
                </a:gridCol>
              </a:tblGrid>
              <a:tr h="0">
                <a:tc>
                  <a:txBody>
                    <a:bodyPr/>
                    <a:lstStyle/>
                    <a:p>
                      <a:pPr marL="0" marR="0" algn="ctr">
                        <a:spcBef>
                          <a:spcPts val="600"/>
                        </a:spcBef>
                        <a:spcAft>
                          <a:spcPts val="0"/>
                        </a:spcAft>
                      </a:pPr>
                      <a:r>
                        <a:rPr lang="zh-TW" sz="2000" b="1" dirty="0">
                          <a:effectLst/>
                          <a:latin typeface="Calibri"/>
                          <a:ea typeface="PMingLiU"/>
                          <a:cs typeface="Times New Roman"/>
                        </a:rPr>
                        <a:t>生命</a:t>
                      </a:r>
                      <a:r>
                        <a:rPr lang="en-US" sz="2000" b="1" dirty="0">
                          <a:effectLst/>
                          <a:latin typeface="Calibri"/>
                          <a:ea typeface="PMingLiU"/>
                          <a:cs typeface="Times New Roman"/>
                        </a:rPr>
                        <a:t>Being </a:t>
                      </a:r>
                      <a:r>
                        <a:rPr lang="en-US" sz="2000" b="0" dirty="0">
                          <a:effectLst/>
                          <a:latin typeface="Calibri"/>
                          <a:ea typeface="PMingLiU"/>
                          <a:cs typeface="Times New Roman"/>
                        </a:rPr>
                        <a:t>#11</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5927">
                <a:tc>
                  <a:txBody>
                    <a:bodyPr/>
                    <a:lstStyle/>
                    <a:p>
                      <a:pPr marL="0" marR="0" algn="just">
                        <a:spcBef>
                          <a:spcPts val="600"/>
                        </a:spcBef>
                        <a:spcAft>
                          <a:spcPts val="0"/>
                        </a:spcAft>
                      </a:pPr>
                      <a:r>
                        <a:rPr lang="en-US" altLang="zh-TW" sz="2000" dirty="0">
                          <a:effectLst/>
                          <a:latin typeface="Calibri"/>
                          <a:ea typeface="PMingLiU"/>
                          <a:cs typeface="Times New Roman"/>
                        </a:rPr>
                        <a:t>1. </a:t>
                      </a:r>
                      <a:r>
                        <a:rPr lang="zh-TW" sz="2000" dirty="0">
                          <a:effectLst/>
                          <a:latin typeface="Calibri"/>
                          <a:ea typeface="PMingLiU"/>
                          <a:cs typeface="Times New Roman"/>
                        </a:rPr>
                        <a:t>與神親密  </a:t>
                      </a:r>
                      <a:r>
                        <a:rPr lang="en-US" sz="2000" dirty="0">
                          <a:effectLst/>
                          <a:latin typeface="Calibri"/>
                          <a:ea typeface="PMingLiU"/>
                          <a:cs typeface="Times New Roman"/>
                        </a:rPr>
                        <a:t>Intimacy with Christ	</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2. </a:t>
                      </a:r>
                      <a:r>
                        <a:rPr lang="zh-TW" sz="2000" dirty="0">
                          <a:effectLst/>
                          <a:latin typeface="Calibri"/>
                          <a:ea typeface="PMingLiU"/>
                          <a:cs typeface="Times New Roman"/>
                        </a:rPr>
                        <a:t>獨處</a:t>
                      </a:r>
                      <a:r>
                        <a:rPr lang="en-US" altLang="zh-TW" sz="2000" baseline="0" dirty="0">
                          <a:effectLst/>
                          <a:latin typeface="Calibri"/>
                          <a:ea typeface="PMingLiU"/>
                          <a:cs typeface="Times New Roman"/>
                        </a:rPr>
                        <a:t> </a:t>
                      </a:r>
                      <a:r>
                        <a:rPr lang="en-US" sz="2000" dirty="0">
                          <a:effectLst/>
                          <a:latin typeface="Calibri"/>
                          <a:ea typeface="PMingLiU"/>
                          <a:cs typeface="Times New Roman"/>
                        </a:rPr>
                        <a:t>Solitude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3. </a:t>
                      </a:r>
                      <a:r>
                        <a:rPr lang="zh-TW" sz="2000" dirty="0">
                          <a:effectLst/>
                          <a:latin typeface="Calibri"/>
                          <a:ea typeface="PMingLiU"/>
                          <a:cs typeface="Times New Roman"/>
                        </a:rPr>
                        <a:t>持續的</a:t>
                      </a:r>
                      <a:r>
                        <a:rPr lang="en-US" sz="2000" dirty="0">
                          <a:effectLst/>
                          <a:latin typeface="Calibri"/>
                          <a:ea typeface="PMingLiU"/>
                          <a:cs typeface="Times New Roman"/>
                        </a:rPr>
                        <a:t> Abiding</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4.</a:t>
                      </a:r>
                      <a:r>
                        <a:rPr lang="en-US" altLang="zh-TW" sz="2000" baseline="0" dirty="0">
                          <a:effectLst/>
                          <a:latin typeface="Calibri"/>
                          <a:ea typeface="PMingLiU"/>
                          <a:cs typeface="Times New Roman"/>
                        </a:rPr>
                        <a:t> </a:t>
                      </a:r>
                      <a:r>
                        <a:rPr lang="zh-TW" sz="2000" dirty="0">
                          <a:effectLst/>
                          <a:latin typeface="Calibri"/>
                          <a:ea typeface="PMingLiU"/>
                          <a:cs typeface="Times New Roman"/>
                        </a:rPr>
                        <a:t>內在的</a:t>
                      </a:r>
                      <a:r>
                        <a:rPr lang="en-US" altLang="zh-TW" sz="2000" dirty="0">
                          <a:effectLst/>
                          <a:latin typeface="Calibri"/>
                          <a:ea typeface="PMingLiU"/>
                          <a:cs typeface="Times New Roman"/>
                        </a:rPr>
                        <a:t> </a:t>
                      </a:r>
                      <a:r>
                        <a:rPr lang="en-US" sz="2000" dirty="0">
                          <a:effectLst/>
                          <a:latin typeface="Calibri"/>
                          <a:ea typeface="PMingLiU"/>
                          <a:cs typeface="Times New Roman"/>
                        </a:rPr>
                        <a:t>Interior</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5. </a:t>
                      </a:r>
                      <a:r>
                        <a:rPr lang="zh-TW" sz="2000" dirty="0">
                          <a:effectLst/>
                          <a:latin typeface="Calibri"/>
                          <a:ea typeface="PMingLiU"/>
                          <a:cs typeface="Times New Roman"/>
                        </a:rPr>
                        <a:t>關系上的呼召</a:t>
                      </a:r>
                      <a:r>
                        <a:rPr lang="en-US" altLang="zh-TW" sz="2000" dirty="0">
                          <a:effectLst/>
                          <a:latin typeface="Calibri"/>
                          <a:ea typeface="PMingLiU"/>
                          <a:cs typeface="Times New Roman"/>
                        </a:rPr>
                        <a:t> </a:t>
                      </a:r>
                      <a:r>
                        <a:rPr lang="en-US" sz="2000" dirty="0">
                          <a:effectLst/>
                          <a:latin typeface="Calibri"/>
                          <a:ea typeface="PMingLiU"/>
                          <a:cs typeface="Times New Roman"/>
                        </a:rPr>
                        <a:t>Relational calling</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6. </a:t>
                      </a:r>
                      <a:r>
                        <a:rPr lang="zh-TW" sz="2000" dirty="0">
                          <a:effectLst/>
                          <a:latin typeface="Calibri"/>
                          <a:ea typeface="PMingLiU"/>
                          <a:cs typeface="Times New Roman"/>
                        </a:rPr>
                        <a:t>呼召</a:t>
                      </a:r>
                      <a:r>
                        <a:rPr lang="en-US" altLang="zh-TW" sz="2000" dirty="0">
                          <a:effectLst/>
                          <a:latin typeface="Calibri"/>
                          <a:ea typeface="PMingLiU"/>
                          <a:cs typeface="Times New Roman"/>
                        </a:rPr>
                        <a:t> </a:t>
                      </a:r>
                      <a:r>
                        <a:rPr lang="en-US" sz="2000" dirty="0">
                          <a:effectLst/>
                          <a:latin typeface="Calibri"/>
                          <a:ea typeface="PMingLiU"/>
                          <a:cs typeface="Times New Roman"/>
                        </a:rPr>
                        <a:t>Calling </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7. </a:t>
                      </a:r>
                      <a:r>
                        <a:rPr lang="zh-TW" sz="2000" dirty="0">
                          <a:effectLst/>
                          <a:latin typeface="Calibri"/>
                          <a:ea typeface="PMingLiU"/>
                          <a:cs typeface="Times New Roman"/>
                        </a:rPr>
                        <a:t>隱藏</a:t>
                      </a:r>
                      <a:r>
                        <a:rPr lang="en-US" sz="2000" dirty="0">
                          <a:effectLst/>
                          <a:latin typeface="Calibri"/>
                          <a:ea typeface="PMingLiU"/>
                          <a:cs typeface="Times New Roman"/>
                        </a:rPr>
                        <a:t> Invisible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8. </a:t>
                      </a:r>
                      <a:r>
                        <a:rPr lang="zh-TW" sz="2000" dirty="0">
                          <a:effectLst/>
                          <a:latin typeface="Calibri"/>
                          <a:ea typeface="PMingLiU"/>
                          <a:cs typeface="Times New Roman"/>
                        </a:rPr>
                        <a:t>真實一致的生命</a:t>
                      </a:r>
                      <a:r>
                        <a:rPr lang="en-US" altLang="zh-TW" sz="2000" dirty="0">
                          <a:effectLst/>
                          <a:latin typeface="Calibri"/>
                          <a:ea typeface="PMingLiU"/>
                          <a:cs typeface="Times New Roman"/>
                        </a:rPr>
                        <a:t> </a:t>
                      </a:r>
                      <a:r>
                        <a:rPr lang="en-US" sz="2000" dirty="0">
                          <a:effectLst/>
                          <a:latin typeface="Calibri"/>
                          <a:ea typeface="PMingLiU"/>
                          <a:cs typeface="Times New Roman"/>
                        </a:rPr>
                        <a:t>Real Life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898919">
                <a:tc>
                  <a:txBody>
                    <a:bodyPr/>
                    <a:lstStyle/>
                    <a:p>
                      <a:pPr marL="0" marR="0" algn="just">
                        <a:spcBef>
                          <a:spcPts val="600"/>
                        </a:spcBef>
                        <a:spcAft>
                          <a:spcPts val="0"/>
                        </a:spcAft>
                      </a:pPr>
                      <a:r>
                        <a:rPr lang="en-US" altLang="zh-TW" sz="2000" dirty="0">
                          <a:effectLst/>
                          <a:latin typeface="Calibri"/>
                          <a:ea typeface="PMingLiU"/>
                          <a:cs typeface="Times New Roman"/>
                        </a:rPr>
                        <a:t>9.</a:t>
                      </a:r>
                      <a:r>
                        <a:rPr lang="en-US" altLang="zh-TW" sz="2000" baseline="0" dirty="0">
                          <a:effectLst/>
                          <a:latin typeface="Calibri"/>
                          <a:ea typeface="PMingLiU"/>
                          <a:cs typeface="Times New Roman"/>
                        </a:rPr>
                        <a:t> </a:t>
                      </a:r>
                      <a:r>
                        <a:rPr lang="zh-TW" sz="2000" dirty="0">
                          <a:effectLst/>
                          <a:latin typeface="Calibri"/>
                          <a:ea typeface="PMingLiU"/>
                          <a:cs typeface="Times New Roman"/>
                        </a:rPr>
                        <a:t>屬靈能力的恢</a:t>
                      </a:r>
                      <a:r>
                        <a:rPr lang="zh-TW" altLang="en-US" sz="2000" dirty="0">
                          <a:effectLst/>
                          <a:latin typeface="Calibri"/>
                          <a:ea typeface="PMingLiU"/>
                          <a:cs typeface="Times New Roman"/>
                        </a:rPr>
                        <a:t>復</a:t>
                      </a:r>
                      <a:endParaRPr lang="en-US" altLang="zh-TW" sz="2000" dirty="0">
                        <a:effectLst/>
                        <a:latin typeface="Calibri"/>
                        <a:ea typeface="PMingLiU"/>
                        <a:cs typeface="Times New Roman"/>
                      </a:endParaRPr>
                    </a:p>
                    <a:p>
                      <a:pPr marL="0" marR="0" algn="just">
                        <a:spcBef>
                          <a:spcPts val="600"/>
                        </a:spcBef>
                        <a:spcAft>
                          <a:spcPts val="0"/>
                        </a:spcAft>
                      </a:pPr>
                      <a:r>
                        <a:rPr lang="en-US" sz="2000" dirty="0">
                          <a:effectLst/>
                          <a:latin typeface="Calibri"/>
                          <a:ea typeface="PMingLiU"/>
                          <a:cs typeface="Times New Roman"/>
                        </a:rPr>
                        <a:t>Restoration of Spiritual Energy</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10. </a:t>
                      </a:r>
                      <a:r>
                        <a:rPr lang="zh-TW" sz="2000" dirty="0">
                          <a:effectLst/>
                          <a:latin typeface="Calibri"/>
                          <a:ea typeface="PMingLiU"/>
                          <a:cs typeface="Times New Roman"/>
                        </a:rPr>
                        <a:t>角度</a:t>
                      </a:r>
                      <a:r>
                        <a:rPr lang="en-US" sz="2000" dirty="0">
                          <a:effectLst/>
                          <a:latin typeface="Calibri"/>
                          <a:ea typeface="PMingLiU"/>
                          <a:cs typeface="Times New Roman"/>
                        </a:rPr>
                        <a:t> Perspective</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1966">
                <a:tc>
                  <a:txBody>
                    <a:bodyPr/>
                    <a:lstStyle/>
                    <a:p>
                      <a:pPr marL="0" marR="0" algn="just">
                        <a:spcBef>
                          <a:spcPts val="600"/>
                        </a:spcBef>
                        <a:spcAft>
                          <a:spcPts val="0"/>
                        </a:spcAft>
                      </a:pPr>
                      <a:r>
                        <a:rPr lang="en-US" altLang="zh-TW" sz="2000" dirty="0">
                          <a:effectLst/>
                          <a:latin typeface="Calibri"/>
                          <a:ea typeface="PMingLiU"/>
                          <a:cs typeface="Times New Roman"/>
                        </a:rPr>
                        <a:t>11. </a:t>
                      </a:r>
                      <a:r>
                        <a:rPr lang="zh-TW" sz="2000" dirty="0">
                          <a:effectLst/>
                          <a:latin typeface="Calibri"/>
                          <a:ea typeface="PMingLiU"/>
                          <a:cs typeface="Times New Roman"/>
                        </a:rPr>
                        <a:t>休息</a:t>
                      </a:r>
                      <a:r>
                        <a:rPr lang="en-US" sz="2000" dirty="0">
                          <a:effectLst/>
                          <a:latin typeface="Calibri"/>
                          <a:ea typeface="PMingLiU"/>
                          <a:cs typeface="Times New Roman"/>
                        </a:rPr>
                        <a:t> Rest</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2" name="日期版面配置區 1"/>
          <p:cNvSpPr>
            <a:spLocks noGrp="1"/>
          </p:cNvSpPr>
          <p:nvPr>
            <p:ph type="dt" sz="half" idx="10"/>
          </p:nvPr>
        </p:nvSpPr>
        <p:spPr/>
        <p:txBody>
          <a:bodyPr/>
          <a:lstStyle/>
          <a:p>
            <a:fld id="{EC65C39F-FDF0-4B8E-A735-985E32ED18A3}" type="datetime1">
              <a:rPr lang="en-US" altLang="zh-HK" smtClean="0">
                <a:solidFill>
                  <a:prstClr val="black">
                    <a:tint val="75000"/>
                  </a:prstClr>
                </a:solidFill>
              </a:rPr>
              <a:t>3/24/2020</a:t>
            </a:fld>
            <a:endParaRPr lang="en-US">
              <a:solidFill>
                <a:prstClr val="black">
                  <a:tint val="75000"/>
                </a:prstClr>
              </a:solidFill>
            </a:endParaRPr>
          </a:p>
        </p:txBody>
      </p:sp>
      <p:sp>
        <p:nvSpPr>
          <p:cNvPr id="3" name="投影片編號版面配置區 2"/>
          <p:cNvSpPr>
            <a:spLocks noGrp="1"/>
          </p:cNvSpPr>
          <p:nvPr>
            <p:ph type="sldNum" sz="quarter" idx="12"/>
          </p:nvPr>
        </p:nvSpPr>
        <p:spPr/>
        <p:txBody>
          <a:bodyPr/>
          <a:lstStyle/>
          <a:p>
            <a:fld id="{B82CCC60-E8CD-4174-8B1A-7DF615B22EEF}" type="slidenum">
              <a:rPr lang="en-US" smtClean="0">
                <a:solidFill>
                  <a:prstClr val="black">
                    <a:tint val="75000"/>
                  </a:prstClr>
                </a:solidFill>
              </a:rPr>
              <a:pPr/>
              <a:t>4</a:t>
            </a:fld>
            <a:endParaRPr lang="en-US">
              <a:solidFill>
                <a:prstClr val="black">
                  <a:tint val="75000"/>
                </a:prstClr>
              </a:solidFill>
            </a:endParaRPr>
          </a:p>
        </p:txBody>
      </p:sp>
      <p:sp>
        <p:nvSpPr>
          <p:cNvPr id="5" name="Rectangle 1"/>
          <p:cNvSpPr>
            <a:spLocks noChangeArrowheads="1"/>
          </p:cNvSpPr>
          <p:nvPr/>
        </p:nvSpPr>
        <p:spPr bwMode="auto">
          <a:xfrm>
            <a:off x="812800" y="448716"/>
            <a:ext cx="10668000" cy="615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spAutoFit/>
          </a:bodyPr>
          <a:lstStyle/>
          <a:p>
            <a:pPr defTabSz="1219170" fontAlgn="base">
              <a:spcBef>
                <a:spcPct val="0"/>
              </a:spcBef>
              <a:spcAft>
                <a:spcPct val="0"/>
              </a:spcAft>
            </a:pPr>
            <a:r>
              <a:rPr lang="zh-TW" altLang="en-US" sz="3200" b="1" dirty="0">
                <a:solidFill>
                  <a:prstClr val="black"/>
                </a:solidFill>
                <a:cs typeface="Times New Roman" pitchFamily="18" charset="0"/>
              </a:rPr>
              <a:t>生命與工作導向的分別</a:t>
            </a:r>
            <a:endParaRPr lang="zh-TW" altLang="en-US" sz="3200" dirty="0">
              <a:solidFill>
                <a:prstClr val="black"/>
              </a:solidFill>
              <a:latin typeface="Arial" pitchFamily="34" charset="0"/>
              <a:cs typeface="Arial" pitchFamily="34" charset="0"/>
            </a:endParaRPr>
          </a:p>
        </p:txBody>
      </p:sp>
      <p:sp>
        <p:nvSpPr>
          <p:cNvPr id="6" name="文字方塊 5"/>
          <p:cNvSpPr txBox="1"/>
          <p:nvPr/>
        </p:nvSpPr>
        <p:spPr>
          <a:xfrm>
            <a:off x="5707117" y="1188586"/>
            <a:ext cx="5773683" cy="5078313"/>
          </a:xfrm>
          <a:prstGeom prst="rect">
            <a:avLst/>
          </a:prstGeom>
          <a:noFill/>
          <a:ln>
            <a:solidFill>
              <a:schemeClr val="tx1"/>
            </a:solidFill>
          </a:ln>
        </p:spPr>
        <p:txBody>
          <a:bodyPr wrap="square" rtlCol="0">
            <a:spAutoFit/>
          </a:bodyPr>
          <a:lstStyle/>
          <a:p>
            <a:r>
              <a:rPr lang="zh-TW" altLang="en-US" b="1" dirty="0"/>
              <a:t>請選出像你的項目，描述一下：</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p:txBody>
      </p:sp>
      <p:sp>
        <p:nvSpPr>
          <p:cNvPr id="7" name="頁尾版面配置區 6">
            <a:extLst>
              <a:ext uri="{FF2B5EF4-FFF2-40B4-BE49-F238E27FC236}">
                <a16:creationId xmlns:a16="http://schemas.microsoft.com/office/drawing/2014/main" id="{E1DD3A74-52A3-4DD1-B0D6-435C06CBA0B9}"/>
              </a:ext>
            </a:extLst>
          </p:cNvPr>
          <p:cNvSpPr>
            <a:spLocks noGrp="1"/>
          </p:cNvSpPr>
          <p:nvPr>
            <p:ph type="ftr" sz="quarter" idx="11"/>
          </p:nvPr>
        </p:nvSpPr>
        <p:spPr/>
        <p:txBody>
          <a:bodyPr/>
          <a:lstStyle/>
          <a:p>
            <a:r>
              <a:rPr lang="en-US" dirty="0"/>
              <a:t>Leadersbedoing.net</a:t>
            </a:r>
          </a:p>
          <a:p>
            <a:endParaRPr lang="en-US" dirty="0"/>
          </a:p>
        </p:txBody>
      </p:sp>
    </p:spTree>
    <p:extLst>
      <p:ext uri="{BB962C8B-B14F-4D97-AF65-F5344CB8AC3E}">
        <p14:creationId xmlns:p14="http://schemas.microsoft.com/office/powerpoint/2010/main" val="3841527486"/>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裁剪">
  <a:themeElements>
    <a:clrScheme name="裁剪">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裁剪">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TM10001105[[fn=裁剪]]</Template>
  <TotalTime>13</TotalTime>
  <Words>890</Words>
  <Application>Microsoft Office PowerPoint</Application>
  <PresentationFormat>寬螢幕</PresentationFormat>
  <Paragraphs>118</Paragraphs>
  <Slides>4</Slides>
  <Notes>3</Notes>
  <HiddenSlides>0</HiddenSlides>
  <MMClips>0</MMClips>
  <ScaleCrop>false</ScaleCrop>
  <HeadingPairs>
    <vt:vector size="6" baseType="variant">
      <vt:variant>
        <vt:lpstr>使用字型</vt:lpstr>
      </vt:variant>
      <vt:variant>
        <vt:i4>4</vt:i4>
      </vt:variant>
      <vt:variant>
        <vt:lpstr>佈景主題</vt:lpstr>
      </vt:variant>
      <vt:variant>
        <vt:i4>2</vt:i4>
      </vt:variant>
      <vt:variant>
        <vt:lpstr>投影片標題</vt:lpstr>
      </vt:variant>
      <vt:variant>
        <vt:i4>4</vt:i4>
      </vt:variant>
    </vt:vector>
  </HeadingPairs>
  <TitlesOfParts>
    <vt:vector size="10" baseType="lpstr">
      <vt:lpstr>Arial</vt:lpstr>
      <vt:lpstr>Calibri</vt:lpstr>
      <vt:lpstr>Calibri Light</vt:lpstr>
      <vt:lpstr>Franklin Gothic Book</vt:lpstr>
      <vt:lpstr>回顧</vt:lpstr>
      <vt:lpstr>裁剪</vt:lpstr>
      <vt:lpstr>生命與工作導向的自我反思  </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生命與工作導向的自我反思  </dc:title>
  <dc:creator>Raymond Wong (CRL)</dc:creator>
  <cp:lastModifiedBy>Raymond Wong (CRL)</cp:lastModifiedBy>
  <cp:revision>2</cp:revision>
  <dcterms:created xsi:type="dcterms:W3CDTF">2020-03-24T06:17:49Z</dcterms:created>
  <dcterms:modified xsi:type="dcterms:W3CDTF">2020-03-24T06:30:51Z</dcterms:modified>
</cp:coreProperties>
</file>