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"/>
  </p:notesMasterIdLst>
  <p:sldIdLst>
    <p:sldId id="287" r:id="rId3"/>
    <p:sldId id="433" r:id="rId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363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7BD0D-8552-4258-B9F7-FD021F3ABAAC}" type="datetimeFigureOut">
              <a:rPr lang="zh-HK" altLang="en-US" smtClean="0"/>
              <a:t>24/3/2020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3CD9C-B042-41C9-9B06-590F96F0C26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318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3D74D-E8A0-4AA7-B4E3-D822EB3DFF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89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3D74D-E8A0-4AA7-B4E3-D822EB3DFF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14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7490" y="1800180"/>
            <a:ext cx="9569513" cy="142524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7490" y="3632610"/>
            <a:ext cx="9569513" cy="814427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6C1A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D57E-D2C2-43BC-A5EC-BF60F103C79F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1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9921-6CE7-4785-9A44-339572DE3CA3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5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75DF-AD4D-49F6-A221-9CD23BB98447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A6EA-1C31-4FF6-AD7E-022151D3D1C6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AAD994F7-5E5A-4F59-8CA9-3CC5A3C3C8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36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64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64" y="578507"/>
            <a:ext cx="9569513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1D3A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2614573"/>
            <a:ext cx="9552456" cy="122164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6C1A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6E95-32E9-409A-BEA6-3D8E979278A9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02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2"/>
            <a:ext cx="10994760" cy="10180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3"/>
            <a:ext cx="10994760" cy="4886556"/>
          </a:xfrm>
        </p:spPr>
        <p:txBody>
          <a:bodyPr/>
          <a:lstStyle>
            <a:lvl1pPr algn="l">
              <a:defRPr sz="2800">
                <a:solidFill>
                  <a:srgbClr val="6C1A00"/>
                </a:solidFill>
              </a:defRPr>
            </a:lvl1pPr>
            <a:lvl2pPr algn="l">
              <a:defRPr>
                <a:solidFill>
                  <a:srgbClr val="6C1A00"/>
                </a:solidFill>
              </a:defRPr>
            </a:lvl2pPr>
            <a:lvl3pPr algn="l">
              <a:defRPr>
                <a:solidFill>
                  <a:srgbClr val="6C1A00"/>
                </a:solidFill>
              </a:defRPr>
            </a:lvl3pPr>
            <a:lvl4pPr algn="l">
              <a:defRPr>
                <a:solidFill>
                  <a:srgbClr val="6C1A00"/>
                </a:solidFill>
              </a:defRPr>
            </a:lvl4pPr>
            <a:lvl5pPr algn="l">
              <a:defRPr>
                <a:solidFill>
                  <a:srgbClr val="6C1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1BDD-CCD7-4964-95AC-E0888464E461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98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7" y="578507"/>
            <a:ext cx="8958693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27" y="1596540"/>
            <a:ext cx="8958693" cy="4477808"/>
          </a:xfrm>
        </p:spPr>
        <p:txBody>
          <a:bodyPr/>
          <a:lstStyle>
            <a:lvl1pPr>
              <a:defRPr sz="2800">
                <a:solidFill>
                  <a:srgbClr val="6C1A00"/>
                </a:solidFill>
              </a:defRPr>
            </a:lvl1pPr>
            <a:lvl2pPr>
              <a:defRPr>
                <a:solidFill>
                  <a:srgbClr val="6C1A00"/>
                </a:solidFill>
              </a:defRPr>
            </a:lvl2pPr>
            <a:lvl3pPr>
              <a:defRPr>
                <a:solidFill>
                  <a:srgbClr val="6C1A00"/>
                </a:solidFill>
              </a:defRPr>
            </a:lvl3pPr>
            <a:lvl4pPr>
              <a:defRPr>
                <a:solidFill>
                  <a:srgbClr val="6C1A00"/>
                </a:solidFill>
              </a:defRPr>
            </a:lvl4pPr>
            <a:lvl5pPr>
              <a:defRPr>
                <a:solidFill>
                  <a:srgbClr val="6C1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0421-34AF-484E-B4C1-0770D606C8ED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6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9956-D44D-4FB7-8705-8AE06423BB06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5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1449-05AD-4007-9E94-234B655994D5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6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41" y="578507"/>
            <a:ext cx="10791153" cy="122164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1984714"/>
            <a:ext cx="5386917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C1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614574"/>
            <a:ext cx="5386917" cy="3035059"/>
          </a:xfrm>
        </p:spPr>
        <p:txBody>
          <a:bodyPr/>
          <a:lstStyle>
            <a:lvl1pPr algn="ctr">
              <a:defRPr sz="2400">
                <a:solidFill>
                  <a:srgbClr val="6C1A00"/>
                </a:solidFill>
              </a:defRPr>
            </a:lvl1pPr>
            <a:lvl2pPr algn="ctr">
              <a:defRPr sz="2000">
                <a:solidFill>
                  <a:srgbClr val="6C1A00"/>
                </a:solidFill>
              </a:defRPr>
            </a:lvl2pPr>
            <a:lvl3pPr algn="ctr">
              <a:defRPr sz="1800">
                <a:solidFill>
                  <a:srgbClr val="6C1A00"/>
                </a:solidFill>
              </a:defRPr>
            </a:lvl3pPr>
            <a:lvl4pPr algn="ctr">
              <a:defRPr sz="1600">
                <a:solidFill>
                  <a:srgbClr val="6C1A00"/>
                </a:solidFill>
              </a:defRPr>
            </a:lvl4pPr>
            <a:lvl5pPr algn="ctr">
              <a:defRPr sz="1600">
                <a:solidFill>
                  <a:srgbClr val="6C1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25" y="1984714"/>
            <a:ext cx="5389033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C1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25" y="2614574"/>
            <a:ext cx="5389033" cy="3035059"/>
          </a:xfrm>
        </p:spPr>
        <p:txBody>
          <a:bodyPr/>
          <a:lstStyle>
            <a:lvl1pPr algn="ctr">
              <a:defRPr sz="2400">
                <a:solidFill>
                  <a:srgbClr val="6C1A00"/>
                </a:solidFill>
              </a:defRPr>
            </a:lvl1pPr>
            <a:lvl2pPr algn="ctr">
              <a:defRPr sz="2000">
                <a:solidFill>
                  <a:srgbClr val="6C1A00"/>
                </a:solidFill>
              </a:defRPr>
            </a:lvl2pPr>
            <a:lvl3pPr algn="ctr">
              <a:defRPr sz="1800">
                <a:solidFill>
                  <a:srgbClr val="6C1A00"/>
                </a:solidFill>
              </a:defRPr>
            </a:lvl3pPr>
            <a:lvl4pPr algn="ctr">
              <a:defRPr sz="1600">
                <a:solidFill>
                  <a:srgbClr val="6C1A00"/>
                </a:solidFill>
              </a:defRPr>
            </a:lvl4pPr>
            <a:lvl5pPr algn="ctr">
              <a:defRPr sz="1600">
                <a:solidFill>
                  <a:srgbClr val="6C1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B85F-35EE-4C8E-B01A-457D038CD486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84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4A25-1A1A-4821-85BB-9AD597C1AB37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4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71293"/>
            <a:ext cx="10994760" cy="122164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2003755"/>
            <a:ext cx="10994760" cy="4275740"/>
          </a:xfrm>
        </p:spPr>
        <p:txBody>
          <a:bodyPr/>
          <a:lstStyle>
            <a:lvl1pPr algn="l">
              <a:defRPr sz="2800">
                <a:solidFill>
                  <a:srgbClr val="6C1A00"/>
                </a:solidFill>
              </a:defRPr>
            </a:lvl1pPr>
            <a:lvl2pPr algn="l">
              <a:defRPr>
                <a:solidFill>
                  <a:srgbClr val="6C1A00"/>
                </a:solidFill>
              </a:defRPr>
            </a:lvl2pPr>
            <a:lvl3pPr algn="l">
              <a:defRPr>
                <a:solidFill>
                  <a:srgbClr val="6C1A00"/>
                </a:solidFill>
              </a:defRPr>
            </a:lvl3pPr>
            <a:lvl4pPr algn="l">
              <a:defRPr>
                <a:solidFill>
                  <a:srgbClr val="6C1A00"/>
                </a:solidFill>
              </a:defRPr>
            </a:lvl4pPr>
            <a:lvl5pPr algn="l">
              <a:defRPr>
                <a:solidFill>
                  <a:srgbClr val="6C1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04E9-CE4A-4E2C-99E0-C16F76162676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0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3CC9-84B3-4E7E-A2FC-25F22BAE5E20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66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1176-B1BE-41CE-8BFA-EB4F54DC8FFF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84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7E06-66FA-49F5-A891-435E8225F51A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1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C743-1CD6-4603-9196-D37D88783C65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1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C93-9787-4999-94DF-16DD6247ACEE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36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481" y="578507"/>
            <a:ext cx="8347873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C1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481" y="1596552"/>
            <a:ext cx="8347873" cy="4681415"/>
          </a:xfrm>
        </p:spPr>
        <p:txBody>
          <a:bodyPr/>
          <a:lstStyle>
            <a:lvl1pPr>
              <a:defRPr sz="2800">
                <a:solidFill>
                  <a:srgbClr val="6C1A00"/>
                </a:solidFill>
              </a:defRPr>
            </a:lvl1pPr>
            <a:lvl2pPr>
              <a:defRPr>
                <a:solidFill>
                  <a:srgbClr val="6C1A00"/>
                </a:solidFill>
              </a:defRPr>
            </a:lvl2pPr>
            <a:lvl3pPr>
              <a:defRPr>
                <a:solidFill>
                  <a:srgbClr val="6C1A00"/>
                </a:solidFill>
              </a:defRPr>
            </a:lvl3pPr>
            <a:lvl4pPr>
              <a:defRPr>
                <a:solidFill>
                  <a:srgbClr val="6C1A00"/>
                </a:solidFill>
              </a:defRPr>
            </a:lvl4pPr>
            <a:lvl5pPr>
              <a:defRPr>
                <a:solidFill>
                  <a:srgbClr val="6C1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ABB1-E8EE-4E05-949D-905EA77D48A4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8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8A24-FC41-44A9-BBAC-CA6994307588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0E64-130B-43CE-A818-3A3365DF4EC7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31"/>
            <a:ext cx="10994760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178422"/>
            <a:ext cx="5386917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C1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818214"/>
            <a:ext cx="5386917" cy="2850495"/>
          </a:xfrm>
        </p:spPr>
        <p:txBody>
          <a:bodyPr/>
          <a:lstStyle>
            <a:lvl1pPr algn="ctr">
              <a:defRPr sz="2400">
                <a:solidFill>
                  <a:srgbClr val="6C1A00"/>
                </a:solidFill>
              </a:defRPr>
            </a:lvl1pPr>
            <a:lvl2pPr algn="ctr">
              <a:defRPr sz="2000">
                <a:solidFill>
                  <a:srgbClr val="6C1A00"/>
                </a:solidFill>
              </a:defRPr>
            </a:lvl2pPr>
            <a:lvl3pPr algn="ctr">
              <a:defRPr sz="1800">
                <a:solidFill>
                  <a:srgbClr val="6C1A00"/>
                </a:solidFill>
              </a:defRPr>
            </a:lvl3pPr>
            <a:lvl4pPr algn="ctr">
              <a:defRPr sz="1600">
                <a:solidFill>
                  <a:srgbClr val="6C1A00"/>
                </a:solidFill>
              </a:defRPr>
            </a:lvl4pPr>
            <a:lvl5pPr algn="ctr">
              <a:defRPr sz="1600">
                <a:solidFill>
                  <a:srgbClr val="6C1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25" y="2178422"/>
            <a:ext cx="5389033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C1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25" y="2818214"/>
            <a:ext cx="5389033" cy="2850495"/>
          </a:xfrm>
        </p:spPr>
        <p:txBody>
          <a:bodyPr/>
          <a:lstStyle>
            <a:lvl1pPr algn="ctr">
              <a:defRPr sz="2400">
                <a:solidFill>
                  <a:srgbClr val="6C1A00"/>
                </a:solidFill>
              </a:defRPr>
            </a:lvl1pPr>
            <a:lvl2pPr algn="ctr">
              <a:defRPr sz="2000">
                <a:solidFill>
                  <a:srgbClr val="6C1A00"/>
                </a:solidFill>
              </a:defRPr>
            </a:lvl2pPr>
            <a:lvl3pPr algn="ctr">
              <a:defRPr sz="1800">
                <a:solidFill>
                  <a:srgbClr val="6C1A00"/>
                </a:solidFill>
              </a:defRPr>
            </a:lvl3pPr>
            <a:lvl4pPr algn="ctr">
              <a:defRPr sz="1600">
                <a:solidFill>
                  <a:srgbClr val="6C1A00"/>
                </a:solidFill>
              </a:defRPr>
            </a:lvl4pPr>
            <a:lvl5pPr algn="ctr">
              <a:defRPr sz="1600">
                <a:solidFill>
                  <a:srgbClr val="6C1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FB97-B9D9-4EF3-A254-4DA937B7F20F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5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7C2A-4851-4E9A-9F7F-E130D42D6316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6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A6B2-B4C8-4FA0-BE64-BAD04492EB12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2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DC63-CBCB-4A5E-9B66-B50E36E638B9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5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7BA3E-1A34-4219-B2C2-4E3528A0A44F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8F4BB-86D0-49EC-9054-9CC74827CF2F}"/>
              </a:ext>
            </a:extLst>
          </p:cNvPr>
          <p:cNvSpPr txBox="1"/>
          <p:nvPr userDrawn="1"/>
        </p:nvSpPr>
        <p:spPr>
          <a:xfrm>
            <a:off x="-12200" y="6951663"/>
            <a:ext cx="1118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3681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ACE5D-C815-4FE4-861A-22A10B821BB1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12200" y="6951663"/>
            <a:ext cx="1118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>
                    <a:lumMod val="65000"/>
                  </a:prst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prstClr val="white">
                    <a:lumMod val="65000"/>
                  </a:prst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6513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869296" y="1040404"/>
            <a:ext cx="7177135" cy="1832460"/>
          </a:xfrm>
        </p:spPr>
        <p:txBody>
          <a:bodyPr>
            <a:normAutofit fontScale="90000"/>
          </a:bodyPr>
          <a:lstStyle/>
          <a:p>
            <a:b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屬世和屬靈籌募的分別</a:t>
            </a:r>
            <a:b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屬靈籌募 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建立天國的支持網絡</a:t>
            </a:r>
            <a:br>
              <a:rPr lang="en-US" altLang="zh-TW" sz="4000" b="1" dirty="0"/>
            </a:br>
            <a:br>
              <a:rPr lang="en-US" altLang="zh-TW" sz="4000" b="1" dirty="0"/>
            </a:br>
            <a:endParaRPr lang="en-US" sz="4000" b="1" dirty="0"/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1B658ED-CB22-40FC-90B5-EE7631D6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6D08-E45F-427C-9021-EF697464E006}" type="datetime1">
              <a:rPr lang="en-US" altLang="zh-HK" sz="2000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BAD140B-E296-423A-8510-5DDE11AC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leadersbedoing.net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92B6013-2082-4143-9384-6F7DF404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5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648546"/>
              </p:ext>
            </p:extLst>
          </p:nvPr>
        </p:nvGraphicFramePr>
        <p:xfrm>
          <a:off x="598620" y="1749245"/>
          <a:ext cx="10994760" cy="4983284"/>
        </p:xfrm>
        <a:graphic>
          <a:graphicData uri="http://schemas.openxmlformats.org/drawingml/2006/table">
            <a:tbl>
              <a:tblPr firstRow="1" bandRow="1"/>
              <a:tblGrid>
                <a:gridCol w="5578997">
                  <a:extLst>
                    <a:ext uri="{9D8B030D-6E8A-4147-A177-3AD203B41FA5}">
                      <a16:colId xmlns:a16="http://schemas.microsoft.com/office/drawing/2014/main" val="562077119"/>
                    </a:ext>
                  </a:extLst>
                </a:gridCol>
                <a:gridCol w="5415763">
                  <a:extLst>
                    <a:ext uri="{9D8B030D-6E8A-4147-A177-3AD203B41FA5}">
                      <a16:colId xmlns:a16="http://schemas.microsoft.com/office/drawing/2014/main" val="1047789666"/>
                    </a:ext>
                  </a:extLst>
                </a:gridCol>
              </a:tblGrid>
              <a:tr h="366646">
                <a:tc>
                  <a:txBody>
                    <a:bodyPr/>
                    <a:lstStyle/>
                    <a:p>
                      <a:pPr marL="269875" indent="63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世界的籌募活動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$</a:t>
                      </a:r>
                    </a:p>
                    <a:p>
                      <a:pPr marL="269875" indent="63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求神祝福你的籌募計劃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88BA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63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屬靈籌募</a:t>
                      </a:r>
                      <a:r>
                        <a:rPr lang="en-US" altLang="zh-TW" sz="20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Vision</a:t>
                      </a:r>
                    </a:p>
                    <a:p>
                      <a:pPr marL="269875" indent="63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聖經為本，與神一起籌募</a:t>
                      </a:r>
                      <a:r>
                        <a:rPr lang="en-US" altLang="zh-TW" sz="18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389032"/>
                  </a:ext>
                </a:extLst>
              </a:tr>
              <a:tr h="396881"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zh-TW" sz="1600" b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自己是籌募人，成敗在己</a:t>
                      </a:r>
                      <a:endParaRPr lang="zh-TW" sz="16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E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zh-TW" sz="1600" b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上帝才是籌募者，我澆灌，主叫它生長</a:t>
                      </a:r>
                      <a:endParaRPr lang="zh-TW" sz="16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953439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運用銷售推廣</a:t>
                      </a:r>
                      <a:r>
                        <a:rPr lang="en-US" alt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()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3E8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zh-TW" sz="1600" b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分享聖經教導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1600" b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見證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600" b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，從主領受策略</a:t>
                      </a:r>
                      <a:endParaRPr lang="zh-TW" sz="16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06480"/>
                  </a:ext>
                </a:extLst>
              </a:tr>
              <a:tr h="353552"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期望人慷慨回應</a:t>
                      </a:r>
                      <a:r>
                        <a:rPr lang="zh-TW" altLang="en-US" sz="1600" b="1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“金錢”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E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zh-TW" alt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助人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渴望回應，更敬虔，擺上更多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379937"/>
                  </a:ext>
                </a:extLst>
              </a:tr>
              <a:tr h="353552"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成為捐獻者，增加捐款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3E8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鼓勵人成為忠心管家，因而蒙福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31842"/>
                  </a:ext>
                </a:extLst>
              </a:tr>
              <a:tr h="353552"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為了拓展業務</a:t>
                      </a:r>
                      <a:r>
                        <a:rPr lang="zh-TW" alt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、交數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E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回應上帝的異象，群體需要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895345"/>
                  </a:ext>
                </a:extLst>
              </a:tr>
              <a:tr h="461835"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zh-TW" sz="1600" b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公關嘉許和宣傳工程</a:t>
                      </a:r>
                      <a:endParaRPr lang="zh-TW" sz="16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3E8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按應許祝福，宣告他們蒙福興旺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138412"/>
                  </a:ext>
                </a:extLst>
              </a:tr>
              <a:tr h="366646"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zh-TW" alt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分析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捐獻者的財務背景和取向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E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辦別捐獻者的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心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，配對奉獻方案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27222"/>
                  </a:ext>
                </a:extLst>
              </a:tr>
              <a:tr h="589253"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en-US" sz="1600" b="1" baseline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投捐獻者所好</a:t>
                      </a:r>
                      <a:r>
                        <a:rPr lang="zh-TW" alt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和要求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，出現事奉兩個主的異象偏離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E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雙方聚焦於神的異象，經歷神的參與和帶領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81229"/>
                  </a:ext>
                </a:extLst>
              </a:tr>
              <a:tr h="589253">
                <a:tc>
                  <a:txBody>
                    <a:bodyPr/>
                    <a:lstStyle/>
                    <a:p>
                      <a:pPr marL="27051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zh-TW" alt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同時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注重量和質的成效，忙於“交數”和交待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E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獲得信任，只需簡單的交待</a:t>
                      </a:r>
                      <a:r>
                        <a:rPr lang="zh-TW" alt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，值感動故事延續捐獻老參與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176692"/>
                  </a:ext>
                </a:extLst>
              </a:tr>
              <a:tr h="353552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alt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  10.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交往是關心捐獻者的捐款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E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6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交往是關心捐獻者生命的需要</a:t>
                      </a:r>
                      <a:r>
                        <a:rPr lang="en-US" altLang="zh-TW" sz="1600" b="1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&gt; $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B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87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0" y="-48399"/>
            <a:ext cx="2904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endParaRPr lang="en-US" altLang="zh-TW" sz="60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94605" y="357981"/>
            <a:ext cx="5802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屬世和屬靈籌募的分別</a:t>
            </a:r>
            <a:endParaRPr lang="zh-HK" altLang="en-US" sz="4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623185D-C460-4A0A-ACAE-E553C7C6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6CF5-139C-4569-A82B-37192AFE01D5}" type="datetime1"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96B713E4-FE97-4F8F-8264-FDD85A3F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CB2872C-AF68-48A1-9A8F-26236BA0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95963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285</Words>
  <Application>Microsoft Office PowerPoint</Application>
  <PresentationFormat>寬螢幕</PresentationFormat>
  <Paragraphs>34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10_Office Theme</vt:lpstr>
      <vt:lpstr>9_Office Theme</vt:lpstr>
      <vt:lpstr> 屬世和屬靈籌募的分別  屬靈籌募 – 建立天國的支持網絡 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屬世和屬靈籌募的分別  屬靈籌募 – 建立天國的支持網絡  </dc:title>
  <dc:creator>Raymond Wong (CRL)</dc:creator>
  <cp:lastModifiedBy>Raymond Wong (CRL)</cp:lastModifiedBy>
  <cp:revision>1</cp:revision>
  <dcterms:created xsi:type="dcterms:W3CDTF">2020-03-24T07:07:49Z</dcterms:created>
  <dcterms:modified xsi:type="dcterms:W3CDTF">2020-03-24T07:13:37Z</dcterms:modified>
</cp:coreProperties>
</file>